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90" r:id="rId3"/>
    <p:sldId id="291" r:id="rId4"/>
    <p:sldId id="292" r:id="rId5"/>
    <p:sldId id="294" r:id="rId6"/>
    <p:sldId id="295" r:id="rId7"/>
    <p:sldId id="296" r:id="rId8"/>
    <p:sldId id="283" r:id="rId9"/>
    <p:sldId id="285" r:id="rId10"/>
    <p:sldId id="286" r:id="rId11"/>
    <p:sldId id="287" r:id="rId12"/>
    <p:sldId id="288" r:id="rId13"/>
    <p:sldId id="289" r:id="rId14"/>
  </p:sldIdLst>
  <p:sldSz cx="9144000" cy="10471150"/>
  <p:notesSz cx="9144000" cy="104711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905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8" d="100"/>
          <a:sy n="78" d="100"/>
        </p:scale>
        <p:origin x="-1536" y="-84"/>
      </p:cViewPr>
      <p:guideLst>
        <p:guide orient="horz" pos="2905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Calibri" panose="020F0502020204030204"/>
                <a:cs typeface="Calibri" panose="020F050202020403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 panose="020F0502020204030204"/>
                <a:cs typeface="Calibri" panose="020F050202020403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 panose="020F0502020204030204"/>
                <a:cs typeface="Calibri" panose="020F050202020403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 panose="020F0502020204030204"/>
                <a:cs typeface="Calibri" panose="020F050202020403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75666" y="144602"/>
            <a:ext cx="8880475" cy="11239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Calibri" panose="020F0502020204030204"/>
                <a:cs typeface="Calibri" panose="020F050202020403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577340"/>
            <a:ext cx="82296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74381" y="1089152"/>
            <a:ext cx="429259" cy="113664"/>
          </a:xfrm>
          <a:custGeom>
            <a:avLst/>
            <a:gdLst/>
            <a:ahLst/>
            <a:cxnLst/>
            <a:rect l="l" t="t" r="r" b="b"/>
            <a:pathLst>
              <a:path w="429259" h="113665">
                <a:moveTo>
                  <a:pt x="367998" y="67416"/>
                </a:moveTo>
                <a:lnTo>
                  <a:pt x="320713" y="94742"/>
                </a:lnTo>
                <a:lnTo>
                  <a:pt x="318935" y="101346"/>
                </a:lnTo>
                <a:lnTo>
                  <a:pt x="321983" y="106425"/>
                </a:lnTo>
                <a:lnTo>
                  <a:pt x="324904" y="111506"/>
                </a:lnTo>
                <a:lnTo>
                  <a:pt x="331381" y="113284"/>
                </a:lnTo>
                <a:lnTo>
                  <a:pt x="336461" y="110236"/>
                </a:lnTo>
                <a:lnTo>
                  <a:pt x="410398" y="67563"/>
                </a:lnTo>
                <a:lnTo>
                  <a:pt x="367998" y="67416"/>
                </a:lnTo>
                <a:close/>
              </a:path>
              <a:path w="429259" h="113665">
                <a:moveTo>
                  <a:pt x="386383" y="56792"/>
                </a:moveTo>
                <a:lnTo>
                  <a:pt x="367998" y="67416"/>
                </a:lnTo>
                <a:lnTo>
                  <a:pt x="407454" y="67563"/>
                </a:lnTo>
                <a:lnTo>
                  <a:pt x="407463" y="66039"/>
                </a:lnTo>
                <a:lnTo>
                  <a:pt x="402120" y="66039"/>
                </a:lnTo>
                <a:lnTo>
                  <a:pt x="386383" y="56792"/>
                </a:lnTo>
                <a:close/>
              </a:path>
              <a:path w="429259" h="113665">
                <a:moveTo>
                  <a:pt x="331889" y="0"/>
                </a:moveTo>
                <a:lnTo>
                  <a:pt x="325285" y="1650"/>
                </a:lnTo>
                <a:lnTo>
                  <a:pt x="322364" y="6731"/>
                </a:lnTo>
                <a:lnTo>
                  <a:pt x="319316" y="11811"/>
                </a:lnTo>
                <a:lnTo>
                  <a:pt x="320967" y="18414"/>
                </a:lnTo>
                <a:lnTo>
                  <a:pt x="326047" y="21336"/>
                </a:lnTo>
                <a:lnTo>
                  <a:pt x="368155" y="46080"/>
                </a:lnTo>
                <a:lnTo>
                  <a:pt x="407581" y="46227"/>
                </a:lnTo>
                <a:lnTo>
                  <a:pt x="407454" y="67563"/>
                </a:lnTo>
                <a:lnTo>
                  <a:pt x="410398" y="67563"/>
                </a:lnTo>
                <a:lnTo>
                  <a:pt x="428663" y="57023"/>
                </a:lnTo>
                <a:lnTo>
                  <a:pt x="336969" y="2921"/>
                </a:lnTo>
                <a:lnTo>
                  <a:pt x="331889" y="0"/>
                </a:lnTo>
                <a:close/>
              </a:path>
              <a:path w="429259" h="113665">
                <a:moveTo>
                  <a:pt x="76" y="44703"/>
                </a:moveTo>
                <a:lnTo>
                  <a:pt x="0" y="66039"/>
                </a:lnTo>
                <a:lnTo>
                  <a:pt x="367998" y="67416"/>
                </a:lnTo>
                <a:lnTo>
                  <a:pt x="386383" y="56792"/>
                </a:lnTo>
                <a:lnTo>
                  <a:pt x="368155" y="46080"/>
                </a:lnTo>
                <a:lnTo>
                  <a:pt x="76" y="44703"/>
                </a:lnTo>
                <a:close/>
              </a:path>
              <a:path w="429259" h="113665">
                <a:moveTo>
                  <a:pt x="402247" y="47625"/>
                </a:moveTo>
                <a:lnTo>
                  <a:pt x="386383" y="56792"/>
                </a:lnTo>
                <a:lnTo>
                  <a:pt x="402120" y="66039"/>
                </a:lnTo>
                <a:lnTo>
                  <a:pt x="402247" y="47625"/>
                </a:lnTo>
                <a:close/>
              </a:path>
              <a:path w="429259" h="113665">
                <a:moveTo>
                  <a:pt x="407572" y="47625"/>
                </a:moveTo>
                <a:lnTo>
                  <a:pt x="402247" y="47625"/>
                </a:lnTo>
                <a:lnTo>
                  <a:pt x="402120" y="66039"/>
                </a:lnTo>
                <a:lnTo>
                  <a:pt x="407463" y="66039"/>
                </a:lnTo>
                <a:lnTo>
                  <a:pt x="407572" y="47625"/>
                </a:lnTo>
                <a:close/>
              </a:path>
              <a:path w="429259" h="113665">
                <a:moveTo>
                  <a:pt x="368155" y="46080"/>
                </a:moveTo>
                <a:lnTo>
                  <a:pt x="386383" y="56792"/>
                </a:lnTo>
                <a:lnTo>
                  <a:pt x="402247" y="47625"/>
                </a:lnTo>
                <a:lnTo>
                  <a:pt x="407572" y="47625"/>
                </a:lnTo>
                <a:lnTo>
                  <a:pt x="407581" y="46227"/>
                </a:lnTo>
                <a:lnTo>
                  <a:pt x="368155" y="4608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28091" y="232410"/>
            <a:ext cx="8251825" cy="32721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latin typeface="Calibri" panose="020F0502020204030204"/>
                <a:cs typeface="Calibri" panose="020F0502020204030204"/>
              </a:rPr>
              <a:t>Overview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7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techniques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-7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purification: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769620" indent="-167005">
              <a:lnSpc>
                <a:spcPct val="100000"/>
              </a:lnSpc>
              <a:spcBef>
                <a:spcPts val="25"/>
              </a:spcBef>
              <a:buFont typeface="Microsoft Sans Serif" panose="020B0604020202020204"/>
              <a:buChar char="●"/>
              <a:tabLst>
                <a:tab pos="769620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i)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Structural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biology</a:t>
            </a:r>
            <a:r>
              <a:rPr sz="1600" spc="-6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–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Tertiary/Quaternary</a:t>
            </a:r>
            <a:r>
              <a:rPr sz="160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structure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molecule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769620" indent="-167005">
              <a:lnSpc>
                <a:spcPct val="100000"/>
              </a:lnSpc>
              <a:spcBef>
                <a:spcPts val="5"/>
              </a:spcBef>
              <a:buFont typeface="Microsoft Sans Serif" panose="020B0604020202020204"/>
              <a:buChar char="●"/>
              <a:tabLst>
                <a:tab pos="769620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ii)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Functional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assay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339850">
              <a:lnSpc>
                <a:spcPts val="1910"/>
              </a:lnSpc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Structure-</a:t>
            </a:r>
            <a:r>
              <a:rPr sz="1600" dirty="0">
                <a:latin typeface="Calibri" panose="020F0502020204030204"/>
                <a:cs typeface="Calibri" panose="020F0502020204030204"/>
              </a:rPr>
              <a:t>function</a:t>
            </a:r>
            <a:r>
              <a:rPr sz="1600" spc="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correlation</a:t>
            </a:r>
            <a:r>
              <a:rPr sz="1600" spc="9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⇒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Functionally</a:t>
            </a:r>
            <a:r>
              <a:rPr sz="1600" spc="-7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active</a:t>
            </a:r>
            <a:r>
              <a:rPr sz="1600" spc="-8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structure</a:t>
            </a:r>
            <a:r>
              <a:rPr sz="1600" spc="-8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of</a:t>
            </a:r>
            <a:r>
              <a:rPr sz="1600" spc="-3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protein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715010" indent="-207010">
              <a:lnSpc>
                <a:spcPts val="1910"/>
              </a:lnSpc>
              <a:buFont typeface="Wingdings" panose="05000000000000000000"/>
              <a:buChar char=""/>
              <a:tabLst>
                <a:tab pos="715010" algn="l"/>
              </a:tabLst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Limitation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molecular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spectroscopic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techniques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analysis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structure: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739775">
              <a:lnSpc>
                <a:spcPct val="100000"/>
              </a:lnSpc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Spectroscopic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signals</a:t>
            </a:r>
            <a:r>
              <a:rPr sz="1600" spc="-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chromophoric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group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specific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not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molecule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specific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739775">
              <a:lnSpc>
                <a:spcPct val="100000"/>
              </a:lnSpc>
              <a:spcBef>
                <a:spcPts val="25"/>
              </a:spcBef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Absorption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spectroscopy: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peptide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bond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⁓</a:t>
            </a:r>
            <a:r>
              <a:rPr sz="16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220nm</a:t>
            </a:r>
            <a:r>
              <a:rPr sz="160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;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aromatic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amino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acid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residues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⁓</a:t>
            </a:r>
            <a:r>
              <a:rPr sz="16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280</a:t>
            </a:r>
            <a:r>
              <a:rPr sz="160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spc="-25" dirty="0">
                <a:latin typeface="Times New Roman" panose="02020603050405020304"/>
                <a:cs typeface="Times New Roman" panose="02020603050405020304"/>
              </a:rPr>
              <a:t>nnn</a:t>
            </a:r>
            <a:endParaRPr sz="1600">
              <a:latin typeface="Times New Roman" panose="02020603050405020304"/>
              <a:cs typeface="Times New Roman" panose="02020603050405020304"/>
            </a:endParaRPr>
          </a:p>
          <a:p>
            <a:pPr marL="760730">
              <a:lnSpc>
                <a:spcPct val="100000"/>
              </a:lnSpc>
              <a:spcBef>
                <a:spcPts val="20"/>
              </a:spcBef>
            </a:pPr>
            <a:r>
              <a:rPr sz="1600" dirty="0">
                <a:latin typeface="Times New Roman" panose="02020603050405020304"/>
                <a:cs typeface="Times New Roman" panose="02020603050405020304"/>
              </a:rPr>
              <a:t>Fluorescence</a:t>
            </a:r>
            <a:r>
              <a:rPr sz="160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spc="-10" dirty="0">
                <a:latin typeface="Times New Roman" panose="02020603050405020304"/>
                <a:cs typeface="Times New Roman" panose="02020603050405020304"/>
              </a:rPr>
              <a:t>spectroscopy:</a:t>
            </a:r>
            <a:r>
              <a:rPr sz="160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spc="-20" dirty="0">
                <a:latin typeface="Times New Roman" panose="02020603050405020304"/>
                <a:cs typeface="Times New Roman" panose="02020603050405020304"/>
              </a:rPr>
              <a:t>Tyrosine</a:t>
            </a:r>
            <a:r>
              <a:rPr sz="16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160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spc="-10" dirty="0">
                <a:latin typeface="Times New Roman" panose="02020603050405020304"/>
                <a:cs typeface="Times New Roman" panose="02020603050405020304"/>
              </a:rPr>
              <a:t>Tryptophan</a:t>
            </a:r>
            <a:r>
              <a:rPr sz="16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(intrinsic</a:t>
            </a:r>
            <a:r>
              <a:rPr sz="160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spc="-10" dirty="0">
                <a:latin typeface="Times New Roman" panose="02020603050405020304"/>
                <a:cs typeface="Times New Roman" panose="02020603050405020304"/>
              </a:rPr>
              <a:t>fluorescence)</a:t>
            </a:r>
            <a:endParaRPr sz="1600">
              <a:latin typeface="Times New Roman" panose="02020603050405020304"/>
              <a:cs typeface="Times New Roman" panose="02020603050405020304"/>
            </a:endParaRPr>
          </a:p>
          <a:p>
            <a:pPr marL="712470" marR="3500120" indent="2082165">
              <a:lnSpc>
                <a:spcPts val="1900"/>
              </a:lnSpc>
              <a:spcBef>
                <a:spcPts val="85"/>
              </a:spcBef>
            </a:pPr>
            <a:r>
              <a:rPr sz="1600" dirty="0">
                <a:latin typeface="Times New Roman" panose="02020603050405020304"/>
                <a:cs typeface="Times New Roman" panose="02020603050405020304"/>
              </a:rPr>
              <a:t>External</a:t>
            </a:r>
            <a:r>
              <a:rPr sz="16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spc="-10" dirty="0">
                <a:latin typeface="Times New Roman" panose="02020603050405020304"/>
                <a:cs typeface="Times New Roman" panose="02020603050405020304"/>
              </a:rPr>
              <a:t>flurophore 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Nuclear</a:t>
            </a:r>
            <a:r>
              <a:rPr sz="1600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Magnetic</a:t>
            </a:r>
            <a:r>
              <a:rPr sz="16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Resonance:</a:t>
            </a:r>
            <a:r>
              <a:rPr sz="16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575" baseline="26000" dirty="0">
                <a:latin typeface="Times New Roman" panose="02020603050405020304"/>
                <a:cs typeface="Times New Roman" panose="02020603050405020304"/>
              </a:rPr>
              <a:t>1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H;</a:t>
            </a:r>
            <a:r>
              <a:rPr sz="1600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575" baseline="26000" dirty="0">
                <a:latin typeface="Times New Roman" panose="02020603050405020304"/>
                <a:cs typeface="Times New Roman" panose="02020603050405020304"/>
              </a:rPr>
              <a:t>13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C;</a:t>
            </a:r>
            <a:r>
              <a:rPr sz="16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575" baseline="26000" dirty="0">
                <a:latin typeface="Times New Roman" panose="02020603050405020304"/>
                <a:cs typeface="Times New Roman" panose="02020603050405020304"/>
              </a:rPr>
              <a:t>15</a:t>
            </a:r>
            <a:r>
              <a:rPr sz="160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160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600" spc="-10" dirty="0">
                <a:latin typeface="Times New Roman" panose="02020603050405020304"/>
                <a:cs typeface="Times New Roman" panose="02020603050405020304"/>
              </a:rPr>
              <a:t>signal</a:t>
            </a:r>
            <a:endParaRPr sz="1600">
              <a:latin typeface="Times New Roman" panose="02020603050405020304"/>
              <a:cs typeface="Times New Roman" panose="02020603050405020304"/>
            </a:endParaRPr>
          </a:p>
          <a:p>
            <a:pPr marL="669290" indent="-174625">
              <a:lnSpc>
                <a:spcPts val="1835"/>
              </a:lnSpc>
              <a:buSzPct val="94000"/>
              <a:buFont typeface="Wingdings" panose="05000000000000000000"/>
              <a:buChar char=""/>
              <a:tabLst>
                <a:tab pos="669290" algn="l"/>
              </a:tabLst>
            </a:pPr>
            <a:r>
              <a:rPr sz="1600" b="1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Protein</a:t>
            </a:r>
            <a:r>
              <a:rPr sz="1600" b="1" spc="-5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 </a:t>
            </a:r>
            <a:r>
              <a:rPr sz="1600" b="1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must</a:t>
            </a:r>
            <a:r>
              <a:rPr sz="1600" b="1" spc="-55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 </a:t>
            </a:r>
            <a:r>
              <a:rPr sz="1600" b="1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be</a:t>
            </a:r>
            <a:r>
              <a:rPr sz="1600" b="1" spc="-4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 </a:t>
            </a:r>
            <a:r>
              <a:rPr sz="1600" b="1" spc="-10" dirty="0">
                <a:solidFill>
                  <a:srgbClr val="C00000"/>
                </a:solidFill>
                <a:latin typeface="Calibri" panose="020F0502020204030204"/>
                <a:cs typeface="Calibri" panose="020F0502020204030204"/>
              </a:rPr>
              <a:t>purified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50"/>
              </a:spcBef>
            </a:pPr>
            <a:endParaRPr sz="1600">
              <a:latin typeface="Calibri" panose="020F0502020204030204"/>
              <a:cs typeface="Calibri" panose="020F0502020204030204"/>
            </a:endParaRPr>
          </a:p>
          <a:p>
            <a:pPr marL="506095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latin typeface="Calibri" panose="020F0502020204030204"/>
                <a:cs typeface="Calibri" panose="020F0502020204030204"/>
              </a:rPr>
              <a:t>Cell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lysis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(ultra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sonication/lysozyme)</a:t>
            </a:r>
            <a:r>
              <a:rPr sz="1600" spc="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→</a:t>
            </a:r>
            <a:r>
              <a:rPr sz="16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lysate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→</a:t>
            </a:r>
            <a:r>
              <a:rPr sz="1600" spc="29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centrifugation </a:t>
            </a:r>
            <a:r>
              <a:rPr sz="1600" dirty="0">
                <a:latin typeface="Calibri" panose="020F0502020204030204"/>
                <a:cs typeface="Calibri" panose="020F0502020204030204"/>
              </a:rPr>
              <a:t>to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separate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membranes</a:t>
            </a:r>
            <a:endParaRPr sz="16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642359" y="3642359"/>
            <a:ext cx="216535" cy="500380"/>
          </a:xfrm>
          <a:custGeom>
            <a:avLst/>
            <a:gdLst/>
            <a:ahLst/>
            <a:cxnLst/>
            <a:rect l="l" t="t" r="r" b="b"/>
            <a:pathLst>
              <a:path w="216535" h="500379">
                <a:moveTo>
                  <a:pt x="162305" y="0"/>
                </a:moveTo>
                <a:lnTo>
                  <a:pt x="54101" y="0"/>
                </a:lnTo>
                <a:lnTo>
                  <a:pt x="54101" y="391667"/>
                </a:lnTo>
                <a:lnTo>
                  <a:pt x="0" y="391667"/>
                </a:lnTo>
                <a:lnTo>
                  <a:pt x="108203" y="499871"/>
                </a:lnTo>
                <a:lnTo>
                  <a:pt x="216407" y="391667"/>
                </a:lnTo>
                <a:lnTo>
                  <a:pt x="162305" y="391667"/>
                </a:lnTo>
                <a:lnTo>
                  <a:pt x="162305" y="0"/>
                </a:lnTo>
                <a:close/>
              </a:path>
            </a:pathLst>
          </a:custGeom>
          <a:solidFill>
            <a:srgbClr val="00AF50">
              <a:alpha val="65097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660647" y="4529328"/>
            <a:ext cx="213360" cy="500380"/>
          </a:xfrm>
          <a:custGeom>
            <a:avLst/>
            <a:gdLst/>
            <a:ahLst/>
            <a:cxnLst/>
            <a:rect l="l" t="t" r="r" b="b"/>
            <a:pathLst>
              <a:path w="213360" h="500379">
                <a:moveTo>
                  <a:pt x="160019" y="0"/>
                </a:moveTo>
                <a:lnTo>
                  <a:pt x="53339" y="0"/>
                </a:lnTo>
                <a:lnTo>
                  <a:pt x="53339" y="393192"/>
                </a:lnTo>
                <a:lnTo>
                  <a:pt x="0" y="393192"/>
                </a:lnTo>
                <a:lnTo>
                  <a:pt x="106679" y="499872"/>
                </a:lnTo>
                <a:lnTo>
                  <a:pt x="213360" y="393192"/>
                </a:lnTo>
                <a:lnTo>
                  <a:pt x="160019" y="393192"/>
                </a:lnTo>
                <a:lnTo>
                  <a:pt x="160019" y="0"/>
                </a:lnTo>
                <a:close/>
              </a:path>
            </a:pathLst>
          </a:custGeom>
          <a:solidFill>
            <a:srgbClr val="00AF50">
              <a:alpha val="65097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3642359" y="5428488"/>
            <a:ext cx="216535" cy="500380"/>
          </a:xfrm>
          <a:custGeom>
            <a:avLst/>
            <a:gdLst/>
            <a:ahLst/>
            <a:cxnLst/>
            <a:rect l="l" t="t" r="r" b="b"/>
            <a:pathLst>
              <a:path w="216535" h="500379">
                <a:moveTo>
                  <a:pt x="162305" y="0"/>
                </a:moveTo>
                <a:lnTo>
                  <a:pt x="54101" y="0"/>
                </a:lnTo>
                <a:lnTo>
                  <a:pt x="54101" y="391668"/>
                </a:lnTo>
                <a:lnTo>
                  <a:pt x="0" y="391668"/>
                </a:lnTo>
                <a:lnTo>
                  <a:pt x="108203" y="499872"/>
                </a:lnTo>
                <a:lnTo>
                  <a:pt x="216407" y="391668"/>
                </a:lnTo>
                <a:lnTo>
                  <a:pt x="162305" y="391668"/>
                </a:lnTo>
                <a:lnTo>
                  <a:pt x="162305" y="0"/>
                </a:lnTo>
                <a:close/>
              </a:path>
            </a:pathLst>
          </a:custGeom>
          <a:solidFill>
            <a:srgbClr val="00AF50">
              <a:alpha val="65097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7" name="object 7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129528" y="4215384"/>
            <a:ext cx="2929128" cy="2502408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578916" y="4234688"/>
            <a:ext cx="6113780" cy="11144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Precipitation</a:t>
            </a:r>
            <a:r>
              <a:rPr sz="1600" spc="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nucleic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acids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–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Strptomycin/Protamine/Polyethyleneimine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</a:pPr>
            <a:endParaRPr sz="1600">
              <a:latin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580"/>
              </a:spcBef>
            </a:pPr>
            <a:endParaRPr sz="1600">
              <a:latin typeface="Calibri" panose="020F0502020204030204"/>
              <a:cs typeface="Calibri" panose="020F0502020204030204"/>
            </a:endParaRPr>
          </a:p>
          <a:p>
            <a:pPr marL="36195" algn="ctr">
              <a:lnSpc>
                <a:spcPct val="100000"/>
              </a:lnSpc>
            </a:pPr>
            <a:r>
              <a:rPr sz="1800" spc="-10" dirty="0">
                <a:latin typeface="Calibri" panose="020F0502020204030204"/>
                <a:cs typeface="Calibri" panose="020F0502020204030204"/>
              </a:rPr>
              <a:t>Centrifugation</a:t>
            </a:r>
            <a:r>
              <a:rPr sz="18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to</a:t>
            </a:r>
            <a:r>
              <a:rPr sz="1800" spc="-6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separate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nucleic</a:t>
            </a:r>
            <a:r>
              <a:rPr sz="18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acid</a:t>
            </a:r>
            <a:r>
              <a:rPr sz="1800" spc="-7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pellet</a:t>
            </a:r>
            <a:endParaRPr sz="18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42391" y="5978144"/>
            <a:ext cx="6350000" cy="2711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dirty="0">
                <a:latin typeface="Calibri" panose="020F0502020204030204"/>
                <a:cs typeface="Calibri" panose="020F0502020204030204"/>
              </a:rPr>
              <a:t>Dialysis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(small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molecules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can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pass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through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pores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cellulose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membranes</a:t>
            </a:r>
            <a:endParaRPr sz="16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7342631" cy="104698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7342631" cy="104698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7342631" cy="104698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472183" y="4645150"/>
            <a:ext cx="5593079" cy="214274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99415" y="-13131"/>
            <a:ext cx="8411845" cy="4575810"/>
          </a:xfrm>
          <a:prstGeom prst="rect">
            <a:avLst/>
          </a:prstGeom>
        </p:spPr>
        <p:txBody>
          <a:bodyPr vert="horz" wrap="square" lIns="0" tIns="13462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60"/>
              </a:spcBef>
            </a:pPr>
            <a:r>
              <a:rPr sz="1600" dirty="0">
                <a:latin typeface="Calibri" panose="020F0502020204030204"/>
                <a:cs typeface="Calibri" panose="020F0502020204030204"/>
              </a:rPr>
              <a:t>Gel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Electrophoresis: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927100">
              <a:lnSpc>
                <a:spcPct val="100000"/>
              </a:lnSpc>
              <a:spcBef>
                <a:spcPts val="965"/>
              </a:spcBef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Electrophoresis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–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Molecules with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net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charge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move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an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electric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field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841500">
              <a:lnSpc>
                <a:spcPct val="100000"/>
              </a:lnSpc>
              <a:spcBef>
                <a:spcPts val="960"/>
              </a:spcBef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⇒</a:t>
            </a:r>
            <a:r>
              <a:rPr sz="1600" spc="-3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Offers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powerful</a:t>
            </a:r>
            <a:r>
              <a:rPr sz="1600" spc="-6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means</a:t>
            </a:r>
            <a:r>
              <a:rPr sz="1600" spc="-5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of</a:t>
            </a:r>
            <a:r>
              <a:rPr sz="1600" spc="-2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separation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12700" algn="just">
              <a:lnSpc>
                <a:spcPct val="100000"/>
              </a:lnSpc>
              <a:spcBef>
                <a:spcPts val="960"/>
              </a:spcBef>
            </a:pPr>
            <a:r>
              <a:rPr sz="1600" spc="-20" dirty="0">
                <a:latin typeface="Cambria Math" panose="02040503050406030204"/>
                <a:cs typeface="Cambria Math" panose="02040503050406030204"/>
              </a:rPr>
              <a:t>Velocity</a:t>
            </a:r>
            <a:r>
              <a:rPr sz="1600" spc="-5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of</a:t>
            </a:r>
            <a:r>
              <a:rPr sz="1600" spc="2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migration</a:t>
            </a:r>
            <a:r>
              <a:rPr sz="1600" spc="-8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of</a:t>
            </a:r>
            <a:r>
              <a:rPr sz="1600" spc="1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protein</a:t>
            </a:r>
            <a:r>
              <a:rPr sz="1600" spc="-6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molecules</a:t>
            </a:r>
            <a:r>
              <a:rPr sz="1600" spc="-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in</a:t>
            </a:r>
            <a:r>
              <a:rPr sz="1600" spc="-1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an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electric</a:t>
            </a:r>
            <a:r>
              <a:rPr sz="1600" spc="-7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field</a:t>
            </a:r>
            <a:r>
              <a:rPr sz="1600" spc="-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depends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 on: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R="306070" algn="r">
              <a:lnSpc>
                <a:spcPct val="100000"/>
              </a:lnSpc>
              <a:spcBef>
                <a:spcPts val="960"/>
              </a:spcBef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Electric</a:t>
            </a:r>
            <a:r>
              <a:rPr sz="1600" spc="-7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field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strength</a:t>
            </a:r>
            <a:r>
              <a:rPr sz="1600" spc="-5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(E),</a:t>
            </a:r>
            <a:r>
              <a:rPr sz="1600" spc="-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Net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charge</a:t>
            </a:r>
            <a:r>
              <a:rPr sz="1600" spc="-5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on</a:t>
            </a:r>
            <a:r>
              <a:rPr sz="1600" spc="-2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protein</a:t>
            </a:r>
            <a:r>
              <a:rPr sz="1600" spc="-4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molecule</a:t>
            </a:r>
            <a:r>
              <a:rPr sz="1600" spc="-7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(z) and</a:t>
            </a:r>
            <a:r>
              <a:rPr sz="1600" spc="1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Frictional</a:t>
            </a:r>
            <a:r>
              <a:rPr sz="1600" spc="-6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coefficient</a:t>
            </a:r>
            <a:r>
              <a:rPr sz="1600" spc="-7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(f)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R="325120" algn="r">
              <a:lnSpc>
                <a:spcPct val="100000"/>
              </a:lnSpc>
              <a:spcBef>
                <a:spcPts val="965"/>
              </a:spcBef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Electric</a:t>
            </a:r>
            <a:r>
              <a:rPr sz="1600" spc="-7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force,</a:t>
            </a:r>
            <a:r>
              <a:rPr sz="1600" spc="-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Ez,</a:t>
            </a:r>
            <a:r>
              <a:rPr sz="1600" spc="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driving</a:t>
            </a:r>
            <a:r>
              <a:rPr sz="1600" spc="-3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</a:t>
            </a:r>
            <a:r>
              <a:rPr sz="1600" spc="-1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charged</a:t>
            </a:r>
            <a:r>
              <a:rPr sz="1600" spc="-6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molecule</a:t>
            </a:r>
            <a:r>
              <a:rPr sz="1600" spc="-4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toward</a:t>
            </a:r>
            <a:r>
              <a:rPr sz="1600" spc="-6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</a:t>
            </a:r>
            <a:r>
              <a:rPr sz="1600" spc="-1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oppositely</a:t>
            </a:r>
            <a:r>
              <a:rPr sz="1600" spc="-5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charged</a:t>
            </a:r>
            <a:r>
              <a:rPr sz="1600" spc="-5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electrode</a:t>
            </a:r>
            <a:r>
              <a:rPr sz="1600" spc="-7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is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180340">
              <a:lnSpc>
                <a:spcPct val="100000"/>
              </a:lnSpc>
              <a:spcBef>
                <a:spcPts val="960"/>
              </a:spcBef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opposed</a:t>
            </a:r>
            <a:r>
              <a:rPr sz="1600" spc="-7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by</a:t>
            </a:r>
            <a:r>
              <a:rPr sz="1600" spc="-1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</a:t>
            </a:r>
            <a:r>
              <a:rPr sz="1600" spc="-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viscous</a:t>
            </a:r>
            <a:r>
              <a:rPr sz="1600" spc="-4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drag,</a:t>
            </a:r>
            <a:r>
              <a:rPr sz="1600" spc="-4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45" dirty="0">
                <a:latin typeface="Cambria Math" panose="02040503050406030204"/>
                <a:cs typeface="Cambria Math" panose="02040503050406030204"/>
              </a:rPr>
              <a:t>fv,</a:t>
            </a:r>
            <a:r>
              <a:rPr sz="1600" spc="-2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arising</a:t>
            </a:r>
            <a:r>
              <a:rPr sz="1600" spc="-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from</a:t>
            </a:r>
            <a:r>
              <a:rPr sz="1600" spc="-1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friction</a:t>
            </a:r>
            <a:r>
              <a:rPr sz="1600" spc="-8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between</a:t>
            </a:r>
            <a:r>
              <a:rPr sz="1600" spc="-8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moving</a:t>
            </a:r>
            <a:r>
              <a:rPr sz="1600" spc="-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molecules</a:t>
            </a:r>
            <a:r>
              <a:rPr sz="1600" spc="-7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and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medium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1372235">
              <a:lnSpc>
                <a:spcPts val="1895"/>
              </a:lnSpc>
              <a:spcBef>
                <a:spcPts val="360"/>
              </a:spcBef>
            </a:pPr>
            <a:r>
              <a:rPr sz="1600" spc="-25" dirty="0">
                <a:latin typeface="Cambria Math" panose="02040503050406030204"/>
                <a:cs typeface="Cambria Math" panose="02040503050406030204"/>
              </a:rPr>
              <a:t>Ez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927100">
              <a:lnSpc>
                <a:spcPts val="1885"/>
              </a:lnSpc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v</a:t>
            </a:r>
            <a:r>
              <a:rPr sz="1600" spc="1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=</a:t>
            </a:r>
            <a:r>
              <a:rPr sz="1600" spc="3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-------</a:t>
            </a:r>
            <a:r>
              <a:rPr sz="1600" spc="-50" dirty="0">
                <a:latin typeface="Cambria Math" panose="02040503050406030204"/>
                <a:cs typeface="Cambria Math" panose="02040503050406030204"/>
              </a:rPr>
              <a:t>-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1433195">
              <a:lnSpc>
                <a:spcPts val="1910"/>
              </a:lnSpc>
            </a:pPr>
            <a:r>
              <a:rPr sz="1600" spc="-50" dirty="0">
                <a:latin typeface="Calibri" panose="020F0502020204030204"/>
                <a:cs typeface="Calibri" panose="020F0502020204030204"/>
              </a:rPr>
              <a:t>f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marR="5080" algn="just">
              <a:lnSpc>
                <a:spcPct val="100000"/>
              </a:lnSpc>
            </a:pPr>
            <a:r>
              <a:rPr sz="1600" dirty="0">
                <a:latin typeface="Calibri" panose="020F0502020204030204"/>
                <a:cs typeface="Calibri" panose="020F0502020204030204"/>
              </a:rPr>
              <a:t>Electrophoretic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separation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19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carried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out</a:t>
            </a:r>
            <a:r>
              <a:rPr sz="1600" spc="18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gels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which</a:t>
            </a:r>
            <a:r>
              <a:rPr sz="1600" spc="19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serve</a:t>
            </a:r>
            <a:r>
              <a:rPr sz="1600" spc="19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as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molecular</a:t>
            </a:r>
            <a:r>
              <a:rPr sz="1600" spc="19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sieve</a:t>
            </a:r>
            <a:r>
              <a:rPr sz="1600" spc="2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that</a:t>
            </a:r>
            <a:r>
              <a:rPr sz="1600" spc="20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enhances </a:t>
            </a:r>
            <a:r>
              <a:rPr sz="1600" dirty="0">
                <a:latin typeface="Calibri" panose="020F0502020204030204"/>
                <a:cs typeface="Calibri" panose="020F0502020204030204"/>
              </a:rPr>
              <a:t>separation.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Molecules</a:t>
            </a:r>
            <a:r>
              <a:rPr sz="1600" spc="114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that</a:t>
            </a:r>
            <a:r>
              <a:rPr sz="16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small</a:t>
            </a:r>
            <a:r>
              <a:rPr sz="16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compared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with</a:t>
            </a:r>
            <a:r>
              <a:rPr sz="1600" spc="1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114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pores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1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gel</a:t>
            </a:r>
            <a:r>
              <a:rPr sz="1600" spc="1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readily</a:t>
            </a:r>
            <a:r>
              <a:rPr sz="1600" spc="114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move</a:t>
            </a:r>
            <a:r>
              <a:rPr sz="1600" spc="1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through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the </a:t>
            </a:r>
            <a:r>
              <a:rPr sz="1600" dirty="0">
                <a:latin typeface="Calibri" panose="020F0502020204030204"/>
                <a:cs typeface="Calibri" panose="020F0502020204030204"/>
              </a:rPr>
              <a:t>gel,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whereas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molecules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much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larger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than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pores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almost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immobile.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Intermediate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size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molecules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move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through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gel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with</a:t>
            </a:r>
            <a:r>
              <a:rPr sz="1600" spc="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various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degree</a:t>
            </a:r>
            <a:r>
              <a:rPr sz="1600" spc="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velocity.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Electrophoresis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performed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</a:t>
            </a:r>
            <a:r>
              <a:rPr sz="1600" spc="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thin,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vertical </a:t>
            </a:r>
            <a:r>
              <a:rPr sz="1600" dirty="0">
                <a:latin typeface="Calibri" panose="020F0502020204030204"/>
                <a:cs typeface="Calibri" panose="020F0502020204030204"/>
              </a:rPr>
              <a:t>slab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polyacrylamide.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direction</a:t>
            </a:r>
            <a:r>
              <a:rPr sz="1600" spc="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flow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from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top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to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bottom.</a:t>
            </a:r>
            <a:endParaRPr sz="16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5672328" y="189854"/>
            <a:ext cx="3386328" cy="3668913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58896" y="4809742"/>
            <a:ext cx="2855976" cy="199339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7391" y="46481"/>
            <a:ext cx="5819140" cy="64700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latin typeface="Calibri" panose="020F0502020204030204"/>
                <a:cs typeface="Calibri" panose="020F0502020204030204"/>
              </a:rPr>
              <a:t>Polyacrylamide</a:t>
            </a:r>
            <a:r>
              <a:rPr sz="1600" spc="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gels,</a:t>
            </a:r>
            <a:r>
              <a:rPr sz="1600" spc="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formed</a:t>
            </a:r>
            <a:r>
              <a:rPr sz="1600" spc="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by</a:t>
            </a:r>
            <a:r>
              <a:rPr sz="1600" spc="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polymerisation</a:t>
            </a:r>
            <a:r>
              <a:rPr sz="1600" spc="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acrylamide</a:t>
            </a:r>
            <a:r>
              <a:rPr sz="1600" spc="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and 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cross-</a:t>
            </a:r>
            <a:r>
              <a:rPr sz="1600" dirty="0">
                <a:latin typeface="Calibri" panose="020F0502020204030204"/>
                <a:cs typeface="Calibri" panose="020F0502020204030204"/>
              </a:rPr>
              <a:t>linked</a:t>
            </a:r>
            <a:r>
              <a:rPr sz="1600" spc="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by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methylenebisacrylamide,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choice</a:t>
            </a:r>
            <a:r>
              <a:rPr sz="1600" spc="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supporting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media </a:t>
            </a:r>
            <a:r>
              <a:rPr sz="1600" dirty="0">
                <a:latin typeface="Calibri" panose="020F0502020204030204"/>
                <a:cs typeface="Calibri" panose="020F0502020204030204"/>
              </a:rPr>
              <a:t>for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electrophoresis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as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it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chemically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inert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and</a:t>
            </a:r>
            <a:r>
              <a:rPr sz="1600" spc="-6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readily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formed.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algn="just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latin typeface="Calibri" panose="020F0502020204030204"/>
                <a:cs typeface="Calibri" panose="020F0502020204030204"/>
              </a:rPr>
              <a:t>Proteins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separated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on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15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basis</a:t>
            </a:r>
            <a:r>
              <a:rPr sz="1600" spc="19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mass</a:t>
            </a:r>
            <a:r>
              <a:rPr sz="1600" spc="17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by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electrophoresis</a:t>
            </a:r>
            <a:r>
              <a:rPr sz="1600" spc="17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a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algn="just">
              <a:lnSpc>
                <a:spcPct val="100000"/>
              </a:lnSpc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polyacrylamide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gel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under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denaturing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condition: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marR="10160" indent="139700" algn="just">
              <a:lnSpc>
                <a:spcPct val="100000"/>
              </a:lnSpc>
              <a:buFont typeface="Wingdings" panose="05000000000000000000"/>
              <a:buChar char=""/>
              <a:tabLst>
                <a:tab pos="152400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Mixture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3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proteins</a:t>
            </a:r>
            <a:r>
              <a:rPr sz="1600" spc="3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3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dissolved</a:t>
            </a:r>
            <a:r>
              <a:rPr sz="1600" spc="3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3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</a:t>
            </a:r>
            <a:r>
              <a:rPr sz="1600" spc="3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solution</a:t>
            </a:r>
            <a:r>
              <a:rPr sz="1600" spc="3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sodium</a:t>
            </a:r>
            <a:r>
              <a:rPr sz="1600" spc="3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dodecyl </a:t>
            </a:r>
            <a:r>
              <a:rPr sz="1600" dirty="0">
                <a:latin typeface="Calibri" panose="020F0502020204030204"/>
                <a:cs typeface="Calibri" panose="020F0502020204030204"/>
              </a:rPr>
              <a:t>sulfate</a:t>
            </a:r>
            <a:r>
              <a:rPr sz="1600" spc="17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(SDS),</a:t>
            </a:r>
            <a:r>
              <a:rPr sz="1600" spc="17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an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anionic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detergent,</a:t>
            </a:r>
            <a:r>
              <a:rPr sz="1600" spc="17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to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disrupt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all</a:t>
            </a:r>
            <a:r>
              <a:rPr sz="1600" spc="16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noncovalent interactions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native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protein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06680" indent="-106680" algn="just">
              <a:lnSpc>
                <a:spcPct val="100000"/>
              </a:lnSpc>
              <a:spcBef>
                <a:spcPts val="5"/>
              </a:spcBef>
              <a:buFont typeface="Wingdings" panose="05000000000000000000"/>
              <a:buChar char=""/>
              <a:tabLst>
                <a:tab pos="106680" algn="l"/>
              </a:tabLst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Mercaptoethanol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(2-thioethanol)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added</a:t>
            </a:r>
            <a:r>
              <a:rPr sz="1600" spc="-6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to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reduce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disulfide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bonds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52400" indent="-139700" algn="just">
              <a:lnSpc>
                <a:spcPct val="100000"/>
              </a:lnSpc>
              <a:buFont typeface="Wingdings" panose="05000000000000000000"/>
              <a:buChar char=""/>
              <a:tabLst>
                <a:tab pos="152400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Anions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SDS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bind</a:t>
            </a:r>
            <a:r>
              <a:rPr sz="1600" spc="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to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main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chains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at</a:t>
            </a:r>
            <a:r>
              <a:rPr sz="1600" spc="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ratio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about</a:t>
            </a:r>
            <a:r>
              <a:rPr sz="1600" spc="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one</a:t>
            </a:r>
            <a:r>
              <a:rPr sz="1600" spc="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SDS</a:t>
            </a:r>
            <a:r>
              <a:rPr sz="16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anion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algn="just">
              <a:lnSpc>
                <a:spcPct val="100000"/>
              </a:lnSpc>
            </a:pPr>
            <a:r>
              <a:rPr sz="1600" dirty="0">
                <a:latin typeface="Calibri" panose="020F0502020204030204"/>
                <a:cs typeface="Calibri" panose="020F0502020204030204"/>
              </a:rPr>
              <a:t>for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every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two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amino</a:t>
            </a:r>
            <a:r>
              <a:rPr sz="1600" spc="-7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acid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residues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52400" indent="-139700" algn="just">
              <a:lnSpc>
                <a:spcPct val="100000"/>
              </a:lnSpc>
              <a:buFont typeface="Wingdings" panose="05000000000000000000"/>
              <a:buChar char=""/>
              <a:tabLst>
                <a:tab pos="152400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complex</a:t>
            </a:r>
            <a:r>
              <a:rPr sz="1600" spc="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SDS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with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denatured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has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</a:t>
            </a:r>
            <a:r>
              <a:rPr sz="1600" spc="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large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net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negative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algn="just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latin typeface="Calibri" panose="020F0502020204030204"/>
                <a:cs typeface="Calibri" panose="020F0502020204030204"/>
              </a:rPr>
              <a:t>charge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that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roughly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proportional</a:t>
            </a:r>
            <a:r>
              <a:rPr sz="1600" dirty="0">
                <a:latin typeface="Calibri" panose="020F0502020204030204"/>
                <a:cs typeface="Calibri" panose="020F0502020204030204"/>
              </a:rPr>
              <a:t> to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mass</a:t>
            </a:r>
            <a:r>
              <a:rPr sz="1600" spc="-6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protein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52400" indent="-139700" algn="just">
              <a:lnSpc>
                <a:spcPct val="100000"/>
              </a:lnSpc>
              <a:buFont typeface="Wingdings" panose="05000000000000000000"/>
              <a:buChar char=""/>
              <a:tabLst>
                <a:tab pos="152400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negative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charge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acquired on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binding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SDS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usually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much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greater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algn="just">
              <a:lnSpc>
                <a:spcPct val="100000"/>
              </a:lnSpc>
            </a:pPr>
            <a:r>
              <a:rPr sz="1600" dirty="0">
                <a:latin typeface="Calibri" panose="020F0502020204030204"/>
                <a:cs typeface="Calibri" panose="020F0502020204030204"/>
              </a:rPr>
              <a:t>than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charge</a:t>
            </a:r>
            <a:r>
              <a:rPr sz="16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native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protein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marR="5080" indent="206375" algn="just">
              <a:lnSpc>
                <a:spcPct val="100000"/>
              </a:lnSpc>
              <a:buSzPct val="97000"/>
              <a:buFont typeface="Wingdings" panose="05000000000000000000"/>
              <a:buChar char=""/>
              <a:tabLst>
                <a:tab pos="219075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Polymerisation</a:t>
            </a:r>
            <a:r>
              <a:rPr sz="1600" spc="204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initiated</a:t>
            </a:r>
            <a:r>
              <a:rPr sz="1600" spc="19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with</a:t>
            </a:r>
            <a:r>
              <a:rPr sz="1600" spc="21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freshly</a:t>
            </a:r>
            <a:r>
              <a:rPr sz="1600" spc="204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dissolved</a:t>
            </a:r>
            <a:r>
              <a:rPr sz="1600" spc="21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ammonium persulfate </a:t>
            </a:r>
            <a:r>
              <a:rPr sz="1600" dirty="0">
                <a:latin typeface="Calibri" panose="020F0502020204030204"/>
                <a:cs typeface="Calibri" panose="020F0502020204030204"/>
              </a:rPr>
              <a:t>together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with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free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radical</a:t>
            </a:r>
            <a:r>
              <a:rPr sz="16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scavenger,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TEMED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73355" indent="-169545" algn="just">
              <a:lnSpc>
                <a:spcPct val="100000"/>
              </a:lnSpc>
              <a:buSzPct val="97000"/>
              <a:buFont typeface="Wingdings" panose="05000000000000000000"/>
              <a:buChar char=""/>
              <a:tabLst>
                <a:tab pos="173355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mobility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most</a:t>
            </a:r>
            <a:r>
              <a:rPr sz="1600" spc="13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14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polypeptide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chains</a:t>
            </a:r>
            <a:r>
              <a:rPr sz="1600" spc="13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under</a:t>
            </a:r>
            <a:r>
              <a:rPr sz="1600" spc="13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these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algn="just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latin typeface="Calibri" panose="020F0502020204030204"/>
                <a:cs typeface="Calibri" panose="020F0502020204030204"/>
              </a:rPr>
              <a:t>conditions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linearly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proportional </a:t>
            </a:r>
            <a:r>
              <a:rPr sz="1600" dirty="0">
                <a:latin typeface="Calibri" panose="020F0502020204030204"/>
                <a:cs typeface="Calibri" panose="020F0502020204030204"/>
              </a:rPr>
              <a:t>to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logarithm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their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mass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715"/>
              </a:spcBef>
            </a:pPr>
            <a:endParaRPr sz="1600">
              <a:latin typeface="Calibri" panose="020F0502020204030204"/>
              <a:cs typeface="Calibri" panose="020F0502020204030204"/>
            </a:endParaRPr>
          </a:p>
          <a:p>
            <a:pPr marL="127000" marR="3155315" algn="just">
              <a:lnSpc>
                <a:spcPct val="100000"/>
              </a:lnSpc>
            </a:pPr>
            <a:r>
              <a:rPr sz="1600" dirty="0">
                <a:latin typeface="Calibri" panose="020F0502020204030204"/>
                <a:cs typeface="Calibri" panose="020F0502020204030204"/>
              </a:rPr>
              <a:t>Proteins</a:t>
            </a:r>
            <a:r>
              <a:rPr sz="1600" spc="15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17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15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gel</a:t>
            </a:r>
            <a:r>
              <a:rPr sz="1600" spc="15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can</a:t>
            </a:r>
            <a:r>
              <a:rPr sz="1600" spc="16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be </a:t>
            </a:r>
            <a:r>
              <a:rPr sz="1600" dirty="0">
                <a:latin typeface="Calibri" panose="020F0502020204030204"/>
                <a:cs typeface="Calibri" panose="020F0502020204030204"/>
              </a:rPr>
              <a:t>visualized</a:t>
            </a:r>
            <a:r>
              <a:rPr sz="1600" spc="275" dirty="0">
                <a:latin typeface="Calibri" panose="020F0502020204030204"/>
                <a:cs typeface="Calibri" panose="020F0502020204030204"/>
              </a:rPr>
              <a:t>   </a:t>
            </a:r>
            <a:r>
              <a:rPr sz="1600" dirty="0">
                <a:latin typeface="Calibri" panose="020F0502020204030204"/>
                <a:cs typeface="Calibri" panose="020F0502020204030204"/>
              </a:rPr>
              <a:t>with</a:t>
            </a:r>
            <a:r>
              <a:rPr sz="1600" spc="280" dirty="0">
                <a:latin typeface="Calibri" panose="020F0502020204030204"/>
                <a:cs typeface="Calibri" panose="020F0502020204030204"/>
              </a:rPr>
              <a:t>   </a:t>
            </a:r>
            <a:r>
              <a:rPr sz="1600" dirty="0">
                <a:latin typeface="Calibri" panose="020F0502020204030204"/>
                <a:cs typeface="Calibri" panose="020F0502020204030204"/>
              </a:rPr>
              <a:t>silver</a:t>
            </a:r>
            <a:r>
              <a:rPr sz="1600" spc="280" dirty="0">
                <a:latin typeface="Calibri" panose="020F0502020204030204"/>
                <a:cs typeface="Calibri" panose="020F0502020204030204"/>
              </a:rPr>
              <a:t>   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or </a:t>
            </a:r>
            <a:r>
              <a:rPr sz="1600" dirty="0">
                <a:latin typeface="Calibri" panose="020F0502020204030204"/>
                <a:cs typeface="Calibri" panose="020F0502020204030204"/>
              </a:rPr>
              <a:t>coomassie</a:t>
            </a:r>
            <a:r>
              <a:rPr sz="1600" spc="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blue,</a:t>
            </a:r>
            <a:r>
              <a:rPr sz="1600" spc="7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which</a:t>
            </a:r>
            <a:r>
              <a:rPr sz="1600" spc="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reveals </a:t>
            </a:r>
            <a:r>
              <a:rPr sz="1600" dirty="0">
                <a:latin typeface="Calibri" panose="020F0502020204030204"/>
                <a:cs typeface="Calibri" panose="020F0502020204030204"/>
              </a:rPr>
              <a:t>a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series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bands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513205">
              <a:lnSpc>
                <a:spcPct val="100000"/>
              </a:lnSpc>
              <a:spcBef>
                <a:spcPts val="1730"/>
              </a:spcBef>
            </a:pPr>
            <a:r>
              <a:rPr sz="1800" spc="-10" dirty="0">
                <a:latin typeface="Microsoft Sans Serif" panose="020B0604020202020204"/>
                <a:cs typeface="Microsoft Sans Serif" panose="020B0604020202020204"/>
              </a:rPr>
              <a:t>SDSPAGE</a:t>
            </a:r>
            <a:endParaRPr sz="1800">
              <a:latin typeface="Microsoft Sans Serif" panose="020B0604020202020204"/>
              <a:cs typeface="Microsoft Sans Serif" panose="020B0604020202020204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50822" y="4108826"/>
            <a:ext cx="2473720" cy="26790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286511" y="4826361"/>
            <a:ext cx="4584776" cy="184088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6166" y="262509"/>
            <a:ext cx="537083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Ion-exchange</a:t>
            </a:r>
            <a:r>
              <a:rPr spc="-50" dirty="0"/>
              <a:t> </a:t>
            </a:r>
            <a:r>
              <a:rPr spc="-10" dirty="0"/>
              <a:t>chromatography:</a:t>
            </a:r>
            <a:endParaRPr spc="-10" dirty="0"/>
          </a:p>
          <a:p>
            <a:pPr marL="12700">
              <a:lnSpc>
                <a:spcPct val="100000"/>
              </a:lnSpc>
            </a:pPr>
            <a:r>
              <a:rPr dirty="0"/>
              <a:t>Proteins</a:t>
            </a:r>
            <a:r>
              <a:rPr spc="-40" dirty="0"/>
              <a:t> </a:t>
            </a:r>
            <a:r>
              <a:rPr dirty="0"/>
              <a:t>can</a:t>
            </a:r>
            <a:r>
              <a:rPr spc="-35" dirty="0"/>
              <a:t> </a:t>
            </a:r>
            <a:r>
              <a:rPr dirty="0"/>
              <a:t>be</a:t>
            </a:r>
            <a:r>
              <a:rPr spc="-30" dirty="0"/>
              <a:t> </a:t>
            </a:r>
            <a:r>
              <a:rPr spc="-10" dirty="0"/>
              <a:t>separated</a:t>
            </a:r>
            <a:r>
              <a:rPr spc="5" dirty="0"/>
              <a:t> </a:t>
            </a:r>
            <a:r>
              <a:rPr dirty="0"/>
              <a:t>on</a:t>
            </a:r>
            <a:r>
              <a:rPr spc="-35" dirty="0"/>
              <a:t> </a:t>
            </a:r>
            <a:r>
              <a:rPr dirty="0"/>
              <a:t>the</a:t>
            </a:r>
            <a:r>
              <a:rPr spc="-35" dirty="0"/>
              <a:t> </a:t>
            </a:r>
            <a:r>
              <a:rPr dirty="0"/>
              <a:t>basis</a:t>
            </a:r>
            <a:r>
              <a:rPr spc="-35" dirty="0"/>
              <a:t> </a:t>
            </a:r>
            <a:r>
              <a:rPr dirty="0"/>
              <a:t>of</a:t>
            </a:r>
            <a:r>
              <a:rPr spc="-45" dirty="0"/>
              <a:t> </a:t>
            </a:r>
            <a:r>
              <a:rPr dirty="0"/>
              <a:t>their</a:t>
            </a:r>
            <a:r>
              <a:rPr spc="-30" dirty="0"/>
              <a:t> </a:t>
            </a:r>
            <a:r>
              <a:rPr dirty="0"/>
              <a:t>net</a:t>
            </a:r>
            <a:r>
              <a:rPr spc="-30" dirty="0"/>
              <a:t> </a:t>
            </a:r>
            <a:r>
              <a:rPr spc="-10" dirty="0"/>
              <a:t>charge</a:t>
            </a:r>
            <a:endParaRPr spc="-10" dirty="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01384" y="1499616"/>
            <a:ext cx="1904620" cy="27431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48818" y="811529"/>
            <a:ext cx="8213725" cy="3770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9540" marR="5080" indent="-4445">
              <a:lnSpc>
                <a:spcPct val="100000"/>
              </a:lnSpc>
              <a:spcBef>
                <a:spcPts val="100"/>
              </a:spcBef>
              <a:buSzPct val="94000"/>
              <a:buFont typeface="Wingdings" panose="05000000000000000000"/>
              <a:buChar char=""/>
              <a:tabLst>
                <a:tab pos="309245" algn="l"/>
              </a:tabLst>
            </a:pPr>
            <a:r>
              <a:rPr sz="1800" dirty="0">
                <a:latin typeface="Calibri" panose="020F0502020204030204"/>
                <a:cs typeface="Calibri" panose="020F0502020204030204"/>
              </a:rPr>
              <a:t>	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-9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positively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charged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binds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to</a:t>
            </a:r>
            <a:r>
              <a:rPr sz="1800" spc="-6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-7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column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of</a:t>
            </a:r>
            <a:r>
              <a:rPr sz="1800" spc="-8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beads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(stationary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phase)</a:t>
            </a:r>
            <a:r>
              <a:rPr sz="18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containing carboxylate</a:t>
            </a:r>
            <a:r>
              <a:rPr sz="18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groups</a:t>
            </a:r>
            <a:r>
              <a:rPr sz="18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whereas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-6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negatively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charged</a:t>
            </a:r>
            <a:r>
              <a:rPr sz="18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800" spc="-6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will</a:t>
            </a:r>
            <a:r>
              <a:rPr sz="18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not</a:t>
            </a:r>
            <a:r>
              <a:rPr sz="1800" spc="-7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20" dirty="0">
                <a:latin typeface="Calibri" panose="020F0502020204030204"/>
                <a:cs typeface="Calibri" panose="020F0502020204030204"/>
              </a:rPr>
              <a:t>bind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219710" indent="-207010">
              <a:lnSpc>
                <a:spcPct val="100000"/>
              </a:lnSpc>
              <a:spcBef>
                <a:spcPts val="1245"/>
              </a:spcBef>
              <a:buFont typeface="Wingdings" panose="05000000000000000000"/>
              <a:buChar char=""/>
              <a:tabLst>
                <a:tab pos="219710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Positively</a:t>
            </a:r>
            <a:r>
              <a:rPr sz="1600" spc="3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charged</a:t>
            </a:r>
            <a:r>
              <a:rPr sz="1600" spc="3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proteins</a:t>
            </a:r>
            <a:r>
              <a:rPr sz="1600" spc="35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(cationic</a:t>
            </a:r>
            <a:r>
              <a:rPr sz="1600" spc="3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proteins)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3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separated</a:t>
            </a:r>
            <a:r>
              <a:rPr sz="1600" spc="35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on</a:t>
            </a:r>
            <a:r>
              <a:rPr sz="1600" spc="3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a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>
              <a:lnSpc>
                <a:spcPct val="100000"/>
              </a:lnSpc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negatively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charged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carboxymethyl-</a:t>
            </a:r>
            <a:r>
              <a:rPr sz="1600" dirty="0">
                <a:latin typeface="Calibri" panose="020F0502020204030204"/>
                <a:cs typeface="Calibri" panose="020F0502020204030204"/>
              </a:rPr>
              <a:t>cellulose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(CM-</a:t>
            </a:r>
            <a:r>
              <a:rPr sz="1600" dirty="0">
                <a:latin typeface="Calibri" panose="020F0502020204030204"/>
                <a:cs typeface="Calibri" panose="020F0502020204030204"/>
              </a:rPr>
              <a:t>cellulose)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columns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219075" indent="-206375">
              <a:lnSpc>
                <a:spcPct val="100000"/>
              </a:lnSpc>
              <a:buFont typeface="Wingdings" panose="05000000000000000000"/>
              <a:buChar char=""/>
              <a:tabLst>
                <a:tab pos="219075" algn="l"/>
              </a:tabLst>
            </a:pPr>
            <a:r>
              <a:rPr sz="1600" dirty="0">
                <a:latin typeface="Calibri" panose="020F0502020204030204"/>
                <a:cs typeface="Calibri" panose="020F0502020204030204"/>
              </a:rPr>
              <a:t>Negatively</a:t>
            </a:r>
            <a:r>
              <a:rPr sz="1600" spc="7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charged</a:t>
            </a:r>
            <a:r>
              <a:rPr sz="1600" spc="7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proteins</a:t>
            </a:r>
            <a:r>
              <a:rPr sz="1600" spc="7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(anionic</a:t>
            </a:r>
            <a:r>
              <a:rPr sz="1600" spc="7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proteins)</a:t>
            </a:r>
            <a:r>
              <a:rPr sz="1600" spc="7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7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separated</a:t>
            </a:r>
            <a:r>
              <a:rPr sz="1600" spc="7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on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>
              <a:lnSpc>
                <a:spcPct val="100000"/>
              </a:lnSpc>
            </a:pPr>
            <a:r>
              <a:rPr sz="1600" dirty="0">
                <a:latin typeface="Calibri" panose="020F0502020204030204"/>
                <a:cs typeface="Calibri" panose="020F0502020204030204"/>
              </a:rPr>
              <a:t>positively</a:t>
            </a:r>
            <a:r>
              <a:rPr sz="16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charged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diethylaminoethyl-</a:t>
            </a:r>
            <a:r>
              <a:rPr sz="1600" dirty="0">
                <a:latin typeface="Calibri" panose="020F0502020204030204"/>
                <a:cs typeface="Calibri" panose="020F0502020204030204"/>
              </a:rPr>
              <a:t>cellulose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(DEAE-</a:t>
            </a:r>
            <a:r>
              <a:rPr sz="1600" dirty="0">
                <a:latin typeface="Calibri" panose="020F0502020204030204"/>
                <a:cs typeface="Calibri" panose="020F0502020204030204"/>
              </a:rPr>
              <a:t>cellulose</a:t>
            </a:r>
            <a:r>
              <a:rPr sz="1600" spc="-7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column)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3970" marR="2302510" algn="just">
              <a:lnSpc>
                <a:spcPct val="50000"/>
              </a:lnSpc>
              <a:spcBef>
                <a:spcPts val="1435"/>
              </a:spcBef>
            </a:pPr>
            <a:r>
              <a:rPr sz="1400" dirty="0">
                <a:latin typeface="Calibri" panose="020F0502020204030204"/>
                <a:cs typeface="Calibri" panose="020F0502020204030204"/>
              </a:rPr>
              <a:t>Positively</a:t>
            </a:r>
            <a:r>
              <a:rPr sz="1400" spc="13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charged</a:t>
            </a:r>
            <a:r>
              <a:rPr sz="14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bound</a:t>
            </a:r>
            <a:r>
              <a:rPr sz="14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400" spc="14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can</a:t>
            </a:r>
            <a:r>
              <a:rPr sz="1400" spc="114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be</a:t>
            </a:r>
            <a:r>
              <a:rPr sz="1400" spc="114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eluted</a:t>
            </a:r>
            <a:r>
              <a:rPr sz="1400" spc="13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out</a:t>
            </a:r>
            <a:r>
              <a:rPr sz="1400" spc="13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of</a:t>
            </a:r>
            <a:r>
              <a:rPr sz="1400" spc="13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the</a:t>
            </a:r>
            <a:r>
              <a:rPr sz="1400" spc="14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column</a:t>
            </a:r>
            <a:r>
              <a:rPr sz="1400" spc="114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spc="-25" dirty="0">
                <a:latin typeface="Calibri" panose="020F0502020204030204"/>
                <a:cs typeface="Calibri" panose="020F0502020204030204"/>
              </a:rPr>
              <a:t>by </a:t>
            </a:r>
            <a:r>
              <a:rPr sz="1400" dirty="0">
                <a:latin typeface="Calibri" panose="020F0502020204030204"/>
                <a:cs typeface="Calibri" panose="020F0502020204030204"/>
              </a:rPr>
              <a:t>increasing</a:t>
            </a:r>
            <a:r>
              <a:rPr sz="1400" spc="85" dirty="0">
                <a:latin typeface="Calibri" panose="020F0502020204030204"/>
                <a:cs typeface="Calibri" panose="020F0502020204030204"/>
              </a:rPr>
              <a:t> </a:t>
            </a:r>
            <a:endParaRPr sz="1400" spc="85" dirty="0">
              <a:latin typeface="Calibri" panose="020F0502020204030204"/>
              <a:cs typeface="Calibri" panose="020F0502020204030204"/>
            </a:endParaRPr>
          </a:p>
          <a:p>
            <a:pPr marL="13970" marR="2302510" algn="just">
              <a:lnSpc>
                <a:spcPct val="50000"/>
              </a:lnSpc>
              <a:spcBef>
                <a:spcPts val="1435"/>
              </a:spcBef>
            </a:pPr>
            <a:r>
              <a:rPr sz="1400" dirty="0">
                <a:latin typeface="Calibri" panose="020F0502020204030204"/>
                <a:cs typeface="Calibri" panose="020F0502020204030204"/>
              </a:rPr>
              <a:t>the</a:t>
            </a:r>
            <a:r>
              <a:rPr sz="1400" spc="9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concentration</a:t>
            </a:r>
            <a:r>
              <a:rPr sz="1400" spc="10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of</a:t>
            </a:r>
            <a:r>
              <a:rPr sz="1400" spc="7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soduim</a:t>
            </a:r>
            <a:r>
              <a:rPr sz="1400" spc="9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chloride</a:t>
            </a:r>
            <a:r>
              <a:rPr sz="1400" spc="9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or</a:t>
            </a:r>
            <a:r>
              <a:rPr sz="1400" spc="9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another</a:t>
            </a:r>
            <a:r>
              <a:rPr sz="1400" spc="7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salt</a:t>
            </a:r>
            <a:r>
              <a:rPr sz="1400" spc="7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in</a:t>
            </a:r>
            <a:endParaRPr sz="1400" dirty="0">
              <a:latin typeface="Calibri" panose="020F0502020204030204"/>
              <a:cs typeface="Calibri" panose="020F0502020204030204"/>
            </a:endParaRPr>
          </a:p>
          <a:p>
            <a:pPr marL="13970" marR="2302510" algn="just">
              <a:lnSpc>
                <a:spcPct val="50000"/>
              </a:lnSpc>
              <a:spcBef>
                <a:spcPts val="1435"/>
              </a:spcBef>
            </a:pPr>
            <a:r>
              <a:rPr sz="1400" spc="9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spc="-25" dirty="0">
                <a:latin typeface="Calibri" panose="020F0502020204030204"/>
                <a:cs typeface="Calibri" panose="020F0502020204030204"/>
              </a:rPr>
              <a:t>the </a:t>
            </a:r>
            <a:r>
              <a:rPr sz="1400" dirty="0">
                <a:latin typeface="Calibri" panose="020F0502020204030204"/>
                <a:cs typeface="Calibri" panose="020F0502020204030204"/>
              </a:rPr>
              <a:t>eluting</a:t>
            </a:r>
            <a:r>
              <a:rPr sz="1400" spc="36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buffer</a:t>
            </a:r>
            <a:r>
              <a:rPr sz="1400" spc="35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as</a:t>
            </a:r>
            <a:r>
              <a:rPr sz="1400" spc="36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sodium</a:t>
            </a:r>
            <a:r>
              <a:rPr sz="1400" spc="36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ions</a:t>
            </a:r>
            <a:r>
              <a:rPr sz="1400" spc="35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compete</a:t>
            </a:r>
            <a:r>
              <a:rPr sz="1400" spc="36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with</a:t>
            </a:r>
            <a:r>
              <a:rPr sz="1400" spc="37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the</a:t>
            </a:r>
            <a:endParaRPr sz="1400" dirty="0">
              <a:latin typeface="Calibri" panose="020F0502020204030204"/>
              <a:cs typeface="Calibri" panose="020F0502020204030204"/>
            </a:endParaRPr>
          </a:p>
          <a:p>
            <a:pPr marL="13970" marR="2302510" algn="just">
              <a:lnSpc>
                <a:spcPct val="50000"/>
              </a:lnSpc>
              <a:spcBef>
                <a:spcPts val="1435"/>
              </a:spcBef>
            </a:pPr>
            <a:r>
              <a:rPr sz="1400" spc="35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positively</a:t>
            </a:r>
            <a:r>
              <a:rPr sz="1400" spc="35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spc="-10" dirty="0">
                <a:latin typeface="Calibri" panose="020F0502020204030204"/>
                <a:cs typeface="Calibri" panose="020F0502020204030204"/>
              </a:rPr>
              <a:t>charged </a:t>
            </a:r>
            <a:r>
              <a:rPr sz="1400" dirty="0">
                <a:latin typeface="Calibri" panose="020F0502020204030204"/>
                <a:cs typeface="Calibri" panose="020F0502020204030204"/>
              </a:rPr>
              <a:t>groups</a:t>
            </a:r>
            <a:r>
              <a:rPr sz="14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on</a:t>
            </a:r>
            <a:r>
              <a:rPr sz="14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the</a:t>
            </a:r>
            <a:r>
              <a:rPr sz="14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4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for</a:t>
            </a:r>
            <a:r>
              <a:rPr sz="1400" spc="-60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binding</a:t>
            </a:r>
            <a:r>
              <a:rPr sz="14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to</a:t>
            </a:r>
            <a:r>
              <a:rPr sz="14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dirty="0">
                <a:latin typeface="Calibri" panose="020F0502020204030204"/>
                <a:cs typeface="Calibri" panose="020F0502020204030204"/>
              </a:rPr>
              <a:t>the</a:t>
            </a:r>
            <a:r>
              <a:rPr sz="14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400" spc="-10" dirty="0">
                <a:latin typeface="Calibri" panose="020F0502020204030204"/>
                <a:cs typeface="Calibri" panose="020F0502020204030204"/>
              </a:rPr>
              <a:t>column</a:t>
            </a:r>
            <a:endParaRPr sz="1400" spc="-10" dirty="0">
              <a:latin typeface="Calibri" panose="020F0502020204030204"/>
              <a:cs typeface="Calibri" panose="020F0502020204030204"/>
            </a:endParaRPr>
          </a:p>
          <a:p>
            <a:pPr marL="13970" marR="2302510" algn="just">
              <a:lnSpc>
                <a:spcPct val="100000"/>
              </a:lnSpc>
              <a:spcBef>
                <a:spcPts val="1435"/>
              </a:spcBef>
            </a:pPr>
            <a:endParaRPr sz="1400" spc="-10" dirty="0">
              <a:latin typeface="Calibri" panose="020F0502020204030204"/>
              <a:cs typeface="Calibri" panose="020F0502020204030204"/>
            </a:endParaRPr>
          </a:p>
          <a:p>
            <a:pPr marL="13970" algn="just">
              <a:lnSpc>
                <a:spcPct val="100000"/>
              </a:lnSpc>
            </a:pPr>
            <a:r>
              <a:rPr sz="1600" dirty="0">
                <a:latin typeface="Calibri" panose="020F0502020204030204"/>
                <a:cs typeface="Calibri" panose="020F0502020204030204"/>
              </a:rPr>
              <a:t>Proteins</a:t>
            </a:r>
            <a:r>
              <a:rPr sz="1600" spc="9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with</a:t>
            </a:r>
            <a:r>
              <a:rPr sz="1600" spc="9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low</a:t>
            </a:r>
            <a:r>
              <a:rPr sz="1600" spc="10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density</a:t>
            </a:r>
            <a:r>
              <a:rPr sz="1600" spc="9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11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net</a:t>
            </a:r>
            <a:r>
              <a:rPr sz="1600" spc="10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positive</a:t>
            </a:r>
            <a:r>
              <a:rPr sz="1600" spc="10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charge</a:t>
            </a:r>
            <a:r>
              <a:rPr sz="1600" spc="9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will</a:t>
            </a:r>
            <a:r>
              <a:rPr sz="1600" spc="100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dirty="0">
                <a:latin typeface="Calibri" panose="020F0502020204030204"/>
                <a:cs typeface="Calibri" panose="020F0502020204030204"/>
              </a:rPr>
              <a:t>elute</a:t>
            </a:r>
            <a:r>
              <a:rPr sz="1600" spc="95" dirty="0">
                <a:latin typeface="Calibri" panose="020F0502020204030204"/>
                <a:cs typeface="Calibri" panose="020F0502020204030204"/>
              </a:rPr>
              <a:t> 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first,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3970" algn="just">
              <a:lnSpc>
                <a:spcPct val="100000"/>
              </a:lnSpc>
              <a:spcBef>
                <a:spcPts val="5"/>
              </a:spcBef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followed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by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those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having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high</a:t>
            </a:r>
            <a:r>
              <a:rPr sz="1600" spc="-6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charge</a:t>
            </a:r>
            <a:r>
              <a:rPr sz="16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density</a:t>
            </a:r>
            <a:endParaRPr sz="1600"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13698" y="4525323"/>
            <a:ext cx="3102836" cy="22181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529584" y="3215639"/>
            <a:ext cx="5391912" cy="3395472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51892" y="60705"/>
            <a:ext cx="8632190" cy="27197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Gel-filtration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chromatography: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73355" indent="-163195">
              <a:lnSpc>
                <a:spcPct val="100000"/>
              </a:lnSpc>
              <a:buSzPct val="94000"/>
              <a:buFont typeface="Wingdings" panose="05000000000000000000"/>
              <a:buChar char=""/>
              <a:tabLst>
                <a:tab pos="173355" algn="l"/>
              </a:tabLst>
            </a:pPr>
            <a:r>
              <a:rPr sz="1600" spc="-10" dirty="0">
                <a:latin typeface="Calibri" panose="020F0502020204030204"/>
                <a:cs typeface="Calibri" panose="020F0502020204030204"/>
              </a:rPr>
              <a:t>Proteins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separated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on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basis</a:t>
            </a:r>
            <a:r>
              <a:rPr sz="16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size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marR="8890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latin typeface="Calibri" panose="020F0502020204030204"/>
                <a:cs typeface="Calibri" panose="020F0502020204030204"/>
              </a:rPr>
              <a:t>Sample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is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applied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from</a:t>
            </a:r>
            <a:r>
              <a:rPr sz="1600" spc="3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top</a:t>
            </a:r>
            <a:r>
              <a:rPr sz="1600" spc="3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3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column</a:t>
            </a:r>
            <a:r>
              <a:rPr sz="1600" spc="3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consisting</a:t>
            </a:r>
            <a:r>
              <a:rPr sz="1600" spc="33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porous</a:t>
            </a:r>
            <a:r>
              <a:rPr sz="1600" spc="3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beads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made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3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an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insoluble</a:t>
            </a:r>
            <a:r>
              <a:rPr sz="1600" spc="3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but</a:t>
            </a:r>
            <a:r>
              <a:rPr sz="1600" spc="30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highly </a:t>
            </a:r>
            <a:r>
              <a:rPr sz="1600" spc="-20" dirty="0">
                <a:latin typeface="Calibri" panose="020F0502020204030204"/>
                <a:cs typeface="Calibri" panose="020F0502020204030204"/>
              </a:rPr>
              <a:t>hydrated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polymer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such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as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dextran</a:t>
            </a:r>
            <a:r>
              <a:rPr sz="16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or</a:t>
            </a:r>
            <a:r>
              <a:rPr sz="16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agarose.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marR="6985">
              <a:lnSpc>
                <a:spcPct val="100000"/>
              </a:lnSpc>
            </a:pPr>
            <a:r>
              <a:rPr sz="1600" dirty="0">
                <a:latin typeface="Calibri" panose="020F0502020204030204"/>
                <a:cs typeface="Calibri" panose="020F0502020204030204"/>
              </a:rPr>
              <a:t>Sephadex,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Sepharose,</a:t>
            </a:r>
            <a:r>
              <a:rPr sz="16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Bio-</a:t>
            </a:r>
            <a:r>
              <a:rPr sz="1600" dirty="0">
                <a:latin typeface="Calibri" panose="020F0502020204030204"/>
                <a:cs typeface="Calibri" panose="020F0502020204030204"/>
              </a:rPr>
              <a:t>gel</a:t>
            </a:r>
            <a:r>
              <a:rPr sz="1600" spc="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are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commonly</a:t>
            </a:r>
            <a:r>
              <a:rPr sz="1600" spc="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used</a:t>
            </a:r>
            <a:r>
              <a:rPr sz="1600" spc="1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commercial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preparation</a:t>
            </a:r>
            <a:r>
              <a:rPr sz="1600" spc="3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of</a:t>
            </a:r>
            <a:r>
              <a:rPr sz="1600" spc="1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these</a:t>
            </a:r>
            <a:r>
              <a:rPr sz="1600" spc="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beads,</a:t>
            </a:r>
            <a:r>
              <a:rPr sz="16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typically</a:t>
            </a:r>
            <a:r>
              <a:rPr sz="1600" spc="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25" dirty="0">
                <a:latin typeface="Calibri" panose="020F0502020204030204"/>
                <a:cs typeface="Calibri" panose="020F0502020204030204"/>
              </a:rPr>
              <a:t>0.1 </a:t>
            </a:r>
            <a:r>
              <a:rPr sz="1600" dirty="0">
                <a:latin typeface="Calibri" panose="020F0502020204030204"/>
                <a:cs typeface="Calibri" panose="020F0502020204030204"/>
              </a:rPr>
              <a:t>mm</a:t>
            </a:r>
            <a:r>
              <a:rPr sz="16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in</a:t>
            </a:r>
            <a:r>
              <a:rPr sz="16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spc="-10" dirty="0">
                <a:latin typeface="Calibri" panose="020F0502020204030204"/>
                <a:cs typeface="Calibri" panose="020F0502020204030204"/>
              </a:rPr>
              <a:t>diameter</a:t>
            </a:r>
            <a:endParaRPr sz="1600">
              <a:latin typeface="Calibri" panose="020F0502020204030204"/>
              <a:cs typeface="Calibri" panose="020F0502020204030204"/>
            </a:endParaRPr>
          </a:p>
          <a:p>
            <a:pPr marL="12700" marR="5080" algn="just">
              <a:lnSpc>
                <a:spcPct val="101000"/>
              </a:lnSpc>
            </a:pPr>
            <a:r>
              <a:rPr sz="1600" dirty="0">
                <a:latin typeface="Calibri" panose="020F0502020204030204"/>
                <a:cs typeface="Calibri" panose="020F0502020204030204"/>
              </a:rPr>
              <a:t>Small</a:t>
            </a:r>
            <a:r>
              <a:rPr sz="1600" spc="9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molecules</a:t>
            </a:r>
            <a:r>
              <a:rPr sz="1600" spc="114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can</a:t>
            </a:r>
            <a:r>
              <a:rPr sz="1600" spc="125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enter</a:t>
            </a:r>
            <a:r>
              <a:rPr sz="1600" spc="1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these</a:t>
            </a:r>
            <a:r>
              <a:rPr sz="1600" spc="114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beads,</a:t>
            </a:r>
            <a:r>
              <a:rPr sz="1600" spc="14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but</a:t>
            </a:r>
            <a:r>
              <a:rPr sz="16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large</a:t>
            </a:r>
            <a:r>
              <a:rPr sz="16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ones</a:t>
            </a:r>
            <a:r>
              <a:rPr sz="16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libri" panose="020F0502020204030204"/>
                <a:cs typeface="Calibri" panose="020F0502020204030204"/>
              </a:rPr>
              <a:t>cannot</a:t>
            </a:r>
            <a:r>
              <a:rPr sz="1600" spc="120" dirty="0">
                <a:latin typeface="Calibri" panose="020F0502020204030204"/>
                <a:cs typeface="Calibri" panose="020F0502020204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⇒</a:t>
            </a:r>
            <a:r>
              <a:rPr sz="1600" spc="14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small</a:t>
            </a:r>
            <a:r>
              <a:rPr sz="1600" spc="15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molecules</a:t>
            </a:r>
            <a:r>
              <a:rPr sz="1600" spc="1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are</a:t>
            </a:r>
            <a:r>
              <a:rPr sz="1600" spc="12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distributed</a:t>
            </a:r>
            <a:r>
              <a:rPr sz="1600" spc="1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in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aqueous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solution</a:t>
            </a:r>
            <a:r>
              <a:rPr sz="1600" spc="33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both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inside</a:t>
            </a:r>
            <a:r>
              <a:rPr sz="1600" spc="32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</a:t>
            </a:r>
            <a:r>
              <a:rPr sz="1600" spc="3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beads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and</a:t>
            </a:r>
            <a:r>
              <a:rPr sz="1600" spc="3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between</a:t>
            </a:r>
            <a:r>
              <a:rPr sz="1600" spc="33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them,</a:t>
            </a:r>
            <a:r>
              <a:rPr sz="1600" spc="37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whereas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larger</a:t>
            </a:r>
            <a:r>
              <a:rPr sz="1600" spc="34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molecules</a:t>
            </a:r>
            <a:r>
              <a:rPr sz="1600" spc="34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are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located</a:t>
            </a:r>
            <a:r>
              <a:rPr sz="1600" spc="-6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only</a:t>
            </a:r>
            <a:r>
              <a:rPr sz="1600" spc="-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in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 solution</a:t>
            </a:r>
            <a:r>
              <a:rPr sz="1600" spc="-6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between</a:t>
            </a:r>
            <a:r>
              <a:rPr sz="1600" spc="-6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beads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173990" indent="-161925" algn="just">
              <a:lnSpc>
                <a:spcPct val="100000"/>
              </a:lnSpc>
              <a:buSzPct val="94000"/>
              <a:buFont typeface="Wingdings" panose="05000000000000000000"/>
              <a:buChar char=""/>
              <a:tabLst>
                <a:tab pos="173990" algn="l"/>
              </a:tabLst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Larger</a:t>
            </a:r>
            <a:r>
              <a:rPr sz="1600" spc="38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molecules</a:t>
            </a:r>
            <a:r>
              <a:rPr sz="1600" spc="40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flow</a:t>
            </a:r>
            <a:r>
              <a:rPr sz="1600" spc="38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more</a:t>
            </a:r>
            <a:r>
              <a:rPr sz="1600" spc="37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rapidly</a:t>
            </a:r>
            <a:r>
              <a:rPr sz="1600" spc="409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through</a:t>
            </a:r>
            <a:r>
              <a:rPr sz="1600" spc="37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this</a:t>
            </a:r>
            <a:r>
              <a:rPr sz="1600" spc="38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column</a:t>
            </a:r>
            <a:r>
              <a:rPr sz="1600" spc="39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and</a:t>
            </a:r>
            <a:r>
              <a:rPr sz="1600" spc="35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emerge</a:t>
            </a:r>
            <a:r>
              <a:rPr sz="1600" spc="38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first</a:t>
            </a:r>
            <a:r>
              <a:rPr sz="1600" spc="38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because</a:t>
            </a:r>
            <a:r>
              <a:rPr sz="1600" spc="38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smaller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12700" algn="just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volume</a:t>
            </a:r>
            <a:r>
              <a:rPr sz="1600" spc="-3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is</a:t>
            </a:r>
            <a:r>
              <a:rPr sz="1600" spc="-2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accessible</a:t>
            </a:r>
            <a:r>
              <a:rPr sz="1600" spc="-8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to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20" dirty="0">
                <a:latin typeface="Cambria Math" panose="02040503050406030204"/>
                <a:cs typeface="Cambria Math" panose="02040503050406030204"/>
              </a:rPr>
              <a:t>them</a:t>
            </a:r>
            <a:endParaRPr sz="1600">
              <a:latin typeface="Cambria Math" panose="02040503050406030204"/>
              <a:cs typeface="Cambria Math" panose="02040503050406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61990" y="2753360"/>
            <a:ext cx="3021965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will</a:t>
            </a:r>
            <a:r>
              <a:rPr sz="1600" spc="36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flow</a:t>
            </a:r>
            <a:r>
              <a:rPr sz="1600" spc="37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from</a:t>
            </a:r>
            <a:r>
              <a:rPr sz="1600" spc="35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the</a:t>
            </a:r>
            <a:r>
              <a:rPr sz="1600" spc="36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column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at</a:t>
            </a:r>
            <a:r>
              <a:rPr sz="1600" spc="35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25" dirty="0">
                <a:latin typeface="Cambria Math" panose="02040503050406030204"/>
                <a:cs typeface="Cambria Math" panose="02040503050406030204"/>
              </a:rPr>
              <a:t>an</a:t>
            </a:r>
            <a:endParaRPr sz="1600">
              <a:latin typeface="Cambria Math" panose="02040503050406030204"/>
              <a:cs typeface="Cambria Math" panose="02040503050406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1892" y="2753360"/>
            <a:ext cx="5450840" cy="7524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73355" indent="-161925">
              <a:lnSpc>
                <a:spcPct val="100000"/>
              </a:lnSpc>
              <a:spcBef>
                <a:spcPts val="105"/>
              </a:spcBef>
              <a:buSzPct val="94000"/>
              <a:buFont typeface="Wingdings" panose="05000000000000000000"/>
              <a:buChar char=""/>
              <a:tabLst>
                <a:tab pos="173355" algn="l"/>
              </a:tabLst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Molecules</a:t>
            </a:r>
            <a:r>
              <a:rPr sz="1600" spc="36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that</a:t>
            </a:r>
            <a:r>
              <a:rPr sz="1600" spc="35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are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of</a:t>
            </a:r>
            <a:r>
              <a:rPr sz="1600" spc="35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size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to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occasionally</a:t>
            </a:r>
            <a:r>
              <a:rPr sz="1600" spc="35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enter</a:t>
            </a:r>
            <a:r>
              <a:rPr sz="1600" spc="37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a</a:t>
            </a:r>
            <a:r>
              <a:rPr sz="1600" spc="34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20" dirty="0">
                <a:latin typeface="Cambria Math" panose="02040503050406030204"/>
                <a:cs typeface="Cambria Math" panose="02040503050406030204"/>
              </a:rPr>
              <a:t>bead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12700">
              <a:lnSpc>
                <a:spcPts val="1895"/>
              </a:lnSpc>
            </a:pPr>
            <a:r>
              <a:rPr sz="1600" spc="-10" dirty="0">
                <a:latin typeface="Cambria Math" panose="02040503050406030204"/>
                <a:cs typeface="Cambria Math" panose="02040503050406030204"/>
              </a:rPr>
              <a:t>intermediate</a:t>
            </a:r>
            <a:r>
              <a:rPr sz="1600" spc="2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position</a:t>
            </a:r>
            <a:endParaRPr sz="1600">
              <a:latin typeface="Cambria Math" panose="02040503050406030204"/>
              <a:cs typeface="Cambria Math" panose="02040503050406030204"/>
            </a:endParaRPr>
          </a:p>
          <a:p>
            <a:pPr marL="173355" indent="-161925">
              <a:lnSpc>
                <a:spcPts val="1895"/>
              </a:lnSpc>
              <a:buSzPct val="94000"/>
              <a:buFont typeface="Wingdings" panose="05000000000000000000"/>
              <a:buChar char=""/>
              <a:tabLst>
                <a:tab pos="173355" algn="l"/>
              </a:tabLst>
            </a:pPr>
            <a:r>
              <a:rPr sz="1600" dirty="0">
                <a:latin typeface="Cambria Math" panose="02040503050406030204"/>
                <a:cs typeface="Cambria Math" panose="02040503050406030204"/>
              </a:rPr>
              <a:t>Small</a:t>
            </a:r>
            <a:r>
              <a:rPr sz="1600" spc="-1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molecules</a:t>
            </a:r>
            <a:r>
              <a:rPr sz="1600" spc="-8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will</a:t>
            </a:r>
            <a:r>
              <a:rPr sz="1600" spc="-15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dirty="0">
                <a:latin typeface="Cambria Math" panose="02040503050406030204"/>
                <a:cs typeface="Cambria Math" panose="02040503050406030204"/>
              </a:rPr>
              <a:t>exit</a:t>
            </a:r>
            <a:r>
              <a:rPr sz="1600" spc="-40" dirty="0">
                <a:latin typeface="Cambria Math" panose="02040503050406030204"/>
                <a:cs typeface="Cambria Math" panose="02040503050406030204"/>
              </a:rPr>
              <a:t> </a:t>
            </a:r>
            <a:r>
              <a:rPr sz="1600" spc="-20" dirty="0">
                <a:latin typeface="Cambria Math" panose="02040503050406030204"/>
                <a:cs typeface="Cambria Math" panose="02040503050406030204"/>
              </a:rPr>
              <a:t>last</a:t>
            </a:r>
            <a:endParaRPr sz="1600">
              <a:latin typeface="Cambria Math" panose="02040503050406030204"/>
              <a:cs typeface="Cambria Math" panose="0204050305040603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288023" y="359663"/>
            <a:ext cx="2398776" cy="556869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93319" y="303352"/>
            <a:ext cx="5917565" cy="46913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Calibri" panose="020F0502020204030204"/>
                <a:cs typeface="Calibri" panose="020F0502020204030204"/>
              </a:rPr>
              <a:t>Affinity</a:t>
            </a:r>
            <a:r>
              <a:rPr sz="1800" spc="-8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chromatography: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92405" indent="-184150">
              <a:lnSpc>
                <a:spcPct val="100000"/>
              </a:lnSpc>
              <a:spcBef>
                <a:spcPts val="5"/>
              </a:spcBef>
              <a:buSzPct val="94000"/>
              <a:buFont typeface="Wingdings" panose="05000000000000000000"/>
              <a:buChar char=""/>
              <a:tabLst>
                <a:tab pos="192405" algn="l"/>
              </a:tabLst>
            </a:pPr>
            <a:r>
              <a:rPr sz="1800" dirty="0">
                <a:latin typeface="Calibri" panose="020F0502020204030204"/>
                <a:cs typeface="Calibri" panose="020F0502020204030204"/>
              </a:rPr>
              <a:t>High</a:t>
            </a:r>
            <a:r>
              <a:rPr sz="1800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affinity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of</a:t>
            </a:r>
            <a:r>
              <a:rPr sz="18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proteins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for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specific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chemical</a:t>
            </a:r>
            <a:r>
              <a:rPr sz="18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groups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2700" marR="5080">
              <a:lnSpc>
                <a:spcPct val="100000"/>
              </a:lnSpc>
            </a:pPr>
            <a:r>
              <a:rPr sz="1800" dirty="0">
                <a:latin typeface="Calibri" panose="020F0502020204030204"/>
                <a:cs typeface="Calibri" panose="020F0502020204030204"/>
              </a:rPr>
              <a:t>Example: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Concanavalin</a:t>
            </a:r>
            <a:r>
              <a:rPr sz="1800" spc="-3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–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has</a:t>
            </a:r>
            <a:r>
              <a:rPr sz="18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high</a:t>
            </a:r>
            <a:r>
              <a:rPr sz="18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affinity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for</a:t>
            </a:r>
            <a:r>
              <a:rPr sz="18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glucose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Concanavalin</a:t>
            </a:r>
            <a:r>
              <a:rPr sz="1800" spc="45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47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can</a:t>
            </a:r>
            <a:r>
              <a:rPr sz="1800" spc="47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be</a:t>
            </a:r>
            <a:r>
              <a:rPr sz="1800" spc="47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purified</a:t>
            </a:r>
            <a:r>
              <a:rPr sz="1800" spc="47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by</a:t>
            </a:r>
            <a:r>
              <a:rPr sz="1800" spc="459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passing</a:t>
            </a:r>
            <a:r>
              <a:rPr sz="1800" spc="4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459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crude</a:t>
            </a:r>
            <a:r>
              <a:rPr sz="1800" spc="4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extract </a:t>
            </a:r>
            <a:r>
              <a:rPr sz="1800" dirty="0">
                <a:latin typeface="Calibri" panose="020F0502020204030204"/>
                <a:cs typeface="Calibri" panose="020F0502020204030204"/>
              </a:rPr>
              <a:t>through</a:t>
            </a:r>
            <a:r>
              <a:rPr sz="1800" spc="4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5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column</a:t>
            </a:r>
            <a:r>
              <a:rPr sz="1800" spc="4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of</a:t>
            </a:r>
            <a:r>
              <a:rPr sz="1800" spc="4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beads</a:t>
            </a:r>
            <a:r>
              <a:rPr sz="1800" spc="4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containing</a:t>
            </a:r>
            <a:r>
              <a:rPr sz="1800" spc="4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covalently</a:t>
            </a:r>
            <a:r>
              <a:rPr sz="1800" spc="5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attached </a:t>
            </a:r>
            <a:r>
              <a:rPr sz="1800" dirty="0">
                <a:latin typeface="Calibri" panose="020F0502020204030204"/>
                <a:cs typeface="Calibri" panose="020F0502020204030204"/>
              </a:rPr>
              <a:t>glucose</a:t>
            </a:r>
            <a:r>
              <a:rPr sz="18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residues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2700" marR="9525" algn="just">
              <a:lnSpc>
                <a:spcPct val="100000"/>
              </a:lnSpc>
              <a:spcBef>
                <a:spcPts val="5"/>
              </a:spcBef>
            </a:pPr>
            <a:r>
              <a:rPr sz="1800" dirty="0">
                <a:latin typeface="Calibri" panose="020F0502020204030204"/>
                <a:cs typeface="Calibri" panose="020F0502020204030204"/>
              </a:rPr>
              <a:t>The</a:t>
            </a:r>
            <a:r>
              <a:rPr sz="1800" spc="22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bound</a:t>
            </a:r>
            <a:r>
              <a:rPr sz="1800" spc="22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concanavalin</a:t>
            </a:r>
            <a:r>
              <a:rPr sz="1800" spc="22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229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can</a:t>
            </a:r>
            <a:r>
              <a:rPr sz="1800" spc="22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be</a:t>
            </a:r>
            <a:r>
              <a:rPr sz="1800" spc="21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eluted</a:t>
            </a:r>
            <a:r>
              <a:rPr sz="1800" spc="229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by</a:t>
            </a:r>
            <a:r>
              <a:rPr sz="1800" spc="22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adding</a:t>
            </a:r>
            <a:r>
              <a:rPr sz="1800" spc="22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spc="-50" dirty="0">
                <a:latin typeface="Calibri" panose="020F0502020204030204"/>
                <a:cs typeface="Calibri" panose="020F0502020204030204"/>
              </a:rPr>
              <a:t>a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concentrated</a:t>
            </a:r>
            <a:r>
              <a:rPr sz="1800" spc="32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solution</a:t>
            </a:r>
            <a:r>
              <a:rPr sz="1800" spc="3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of</a:t>
            </a:r>
            <a:r>
              <a:rPr sz="1800" spc="3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glucose</a:t>
            </a:r>
            <a:r>
              <a:rPr sz="1800" spc="3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that</a:t>
            </a:r>
            <a:r>
              <a:rPr sz="1800" spc="3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displaces</a:t>
            </a:r>
            <a:r>
              <a:rPr sz="1800" spc="3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the</a:t>
            </a:r>
            <a:r>
              <a:rPr sz="1800" spc="34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column- attached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glucose</a:t>
            </a:r>
            <a:r>
              <a:rPr sz="18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residues</a:t>
            </a:r>
            <a:r>
              <a:rPr sz="1800" spc="-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from</a:t>
            </a:r>
            <a:r>
              <a:rPr sz="1800" spc="-8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binding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sites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on</a:t>
            </a:r>
            <a:r>
              <a:rPr sz="1800" spc="-7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concanavalin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50" dirty="0">
                <a:latin typeface="Calibri" panose="020F0502020204030204"/>
                <a:cs typeface="Calibri" panose="020F0502020204030204"/>
              </a:rPr>
              <a:t>A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67640" indent="-154940" algn="just">
              <a:lnSpc>
                <a:spcPct val="100000"/>
              </a:lnSpc>
              <a:buFont typeface="Wingdings" panose="05000000000000000000"/>
              <a:buChar char=""/>
              <a:tabLst>
                <a:tab pos="167640" algn="l"/>
              </a:tabLst>
            </a:pPr>
            <a:r>
              <a:rPr sz="1800" dirty="0">
                <a:latin typeface="Calibri" panose="020F0502020204030204"/>
                <a:cs typeface="Calibri" panose="020F0502020204030204"/>
              </a:rPr>
              <a:t>Affinity</a:t>
            </a:r>
            <a:r>
              <a:rPr sz="1800" spc="14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chromatography</a:t>
            </a:r>
            <a:r>
              <a:rPr sz="1800" spc="16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can</a:t>
            </a:r>
            <a:r>
              <a:rPr sz="1800" spc="1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be</a:t>
            </a:r>
            <a:r>
              <a:rPr sz="1800" spc="16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effectively</a:t>
            </a:r>
            <a:r>
              <a:rPr sz="1800" spc="16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used</a:t>
            </a:r>
            <a:r>
              <a:rPr sz="1800" spc="15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to</a:t>
            </a:r>
            <a:r>
              <a:rPr sz="1800" spc="17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isolate</a:t>
            </a:r>
            <a:r>
              <a:rPr sz="1800" spc="15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50" dirty="0">
                <a:latin typeface="Calibri" panose="020F0502020204030204"/>
                <a:cs typeface="Calibri" panose="020F0502020204030204"/>
              </a:rPr>
              <a:t>a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2700" algn="just">
              <a:lnSpc>
                <a:spcPct val="100000"/>
              </a:lnSpc>
            </a:pPr>
            <a:r>
              <a:rPr sz="18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800" spc="-5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that</a:t>
            </a:r>
            <a:r>
              <a:rPr sz="18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reconises</a:t>
            </a:r>
            <a:r>
              <a:rPr sz="1800" spc="-4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group</a:t>
            </a:r>
            <a:r>
              <a:rPr sz="1800" spc="-6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X</a:t>
            </a:r>
            <a:r>
              <a:rPr sz="1800" spc="-7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by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91770" indent="-182245" algn="just">
              <a:lnSpc>
                <a:spcPct val="100000"/>
              </a:lnSpc>
              <a:spcBef>
                <a:spcPts val="5"/>
              </a:spcBef>
              <a:buSzPct val="94000"/>
              <a:buFont typeface="Wingdings" panose="05000000000000000000"/>
              <a:buChar char=""/>
              <a:tabLst>
                <a:tab pos="191770" algn="l"/>
              </a:tabLst>
            </a:pPr>
            <a:r>
              <a:rPr sz="1800" dirty="0">
                <a:latin typeface="Calibri" panose="020F0502020204030204"/>
                <a:cs typeface="Calibri" panose="020F0502020204030204"/>
              </a:rPr>
              <a:t>(1)</a:t>
            </a:r>
            <a:r>
              <a:rPr sz="1800" spc="-2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covalently</a:t>
            </a:r>
            <a:r>
              <a:rPr sz="180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attaching</a:t>
            </a:r>
            <a:r>
              <a:rPr sz="18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X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or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derivative</a:t>
            </a:r>
            <a:r>
              <a:rPr sz="18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of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it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to</a:t>
            </a:r>
            <a:r>
              <a:rPr sz="1800" spc="-1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column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243840" indent="-231140" algn="just">
              <a:lnSpc>
                <a:spcPct val="100000"/>
              </a:lnSpc>
              <a:buSzPct val="94000"/>
              <a:buFont typeface="Wingdings" panose="05000000000000000000"/>
              <a:buChar char=""/>
              <a:tabLst>
                <a:tab pos="243840" algn="l"/>
              </a:tabLst>
            </a:pPr>
            <a:r>
              <a:rPr sz="1800" dirty="0">
                <a:latin typeface="Calibri" panose="020F0502020204030204"/>
                <a:cs typeface="Calibri" panose="020F0502020204030204"/>
              </a:rPr>
              <a:t>(2)</a:t>
            </a:r>
            <a:r>
              <a:rPr sz="1800" spc="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adding</a:t>
            </a:r>
            <a:r>
              <a:rPr sz="18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mixture</a:t>
            </a:r>
            <a:r>
              <a:rPr sz="18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of</a:t>
            </a:r>
            <a:r>
              <a:rPr sz="18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8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to</a:t>
            </a:r>
            <a:r>
              <a:rPr sz="1800" spc="3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this</a:t>
            </a:r>
            <a:r>
              <a:rPr sz="1800" spc="2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column,</a:t>
            </a:r>
            <a:r>
              <a:rPr sz="1800" spc="4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which</a:t>
            </a:r>
            <a:r>
              <a:rPr sz="1800" spc="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is</a:t>
            </a:r>
            <a:r>
              <a:rPr sz="1800" spc="1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20" dirty="0">
                <a:latin typeface="Calibri" panose="020F0502020204030204"/>
                <a:cs typeface="Calibri" panose="020F0502020204030204"/>
              </a:rPr>
              <a:t>then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2700" algn="just">
              <a:lnSpc>
                <a:spcPct val="100000"/>
              </a:lnSpc>
            </a:pPr>
            <a:r>
              <a:rPr sz="1800" dirty="0">
                <a:latin typeface="Calibri" panose="020F0502020204030204"/>
                <a:cs typeface="Calibri" panose="020F0502020204030204"/>
              </a:rPr>
              <a:t>washed</a:t>
            </a:r>
            <a:r>
              <a:rPr sz="1800" spc="-5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with</a:t>
            </a:r>
            <a:r>
              <a:rPr sz="1800" spc="-8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buffer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to</a:t>
            </a:r>
            <a:r>
              <a:rPr sz="1800" spc="-7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remove</a:t>
            </a:r>
            <a:r>
              <a:rPr sz="1800" spc="-8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unbound</a:t>
            </a:r>
            <a:r>
              <a:rPr sz="1800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proteins</a:t>
            </a:r>
            <a:endParaRPr sz="1800">
              <a:latin typeface="Calibri" panose="020F0502020204030204"/>
              <a:cs typeface="Calibri" panose="020F0502020204030204"/>
            </a:endParaRPr>
          </a:p>
          <a:p>
            <a:pPr marL="12700" marR="8255" indent="231140" algn="just">
              <a:lnSpc>
                <a:spcPct val="100000"/>
              </a:lnSpc>
              <a:buSzPct val="94000"/>
              <a:buFont typeface="Wingdings" panose="05000000000000000000"/>
              <a:buChar char=""/>
              <a:tabLst>
                <a:tab pos="243840" algn="l"/>
              </a:tabLst>
            </a:pPr>
            <a:r>
              <a:rPr sz="1800" dirty="0">
                <a:latin typeface="Calibri" panose="020F0502020204030204"/>
                <a:cs typeface="Calibri" panose="020F0502020204030204"/>
              </a:rPr>
              <a:t>(3)</a:t>
            </a:r>
            <a:r>
              <a:rPr sz="1800" spc="42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eluting</a:t>
            </a:r>
            <a:r>
              <a:rPr sz="1800" spc="41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the</a:t>
            </a:r>
            <a:r>
              <a:rPr sz="1800" spc="42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desired</a:t>
            </a:r>
            <a:r>
              <a:rPr sz="1800" spc="43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protein</a:t>
            </a:r>
            <a:r>
              <a:rPr sz="1800" spc="42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by</a:t>
            </a:r>
            <a:r>
              <a:rPr sz="1800" spc="42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adding</a:t>
            </a:r>
            <a:r>
              <a:rPr sz="1800" spc="409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43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spc="-20" dirty="0">
                <a:latin typeface="Calibri" panose="020F0502020204030204"/>
                <a:cs typeface="Calibri" panose="020F0502020204030204"/>
              </a:rPr>
              <a:t>high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concentration</a:t>
            </a:r>
            <a:r>
              <a:rPr sz="1800" spc="7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of</a:t>
            </a:r>
            <a:r>
              <a:rPr sz="1800" spc="7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a</a:t>
            </a:r>
            <a:r>
              <a:rPr sz="1800" spc="7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soluble</a:t>
            </a:r>
            <a:r>
              <a:rPr sz="1800" spc="7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form</a:t>
            </a:r>
            <a:r>
              <a:rPr sz="1800" spc="8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of</a:t>
            </a:r>
            <a:r>
              <a:rPr sz="1800" spc="7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X</a:t>
            </a:r>
            <a:r>
              <a:rPr sz="1800" spc="75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or</a:t>
            </a:r>
            <a:r>
              <a:rPr sz="1800" spc="7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the</a:t>
            </a:r>
            <a:r>
              <a:rPr sz="1800" spc="7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dirty="0">
                <a:latin typeface="Calibri" panose="020F0502020204030204"/>
                <a:cs typeface="Calibri" panose="020F0502020204030204"/>
              </a:rPr>
              <a:t>condition</a:t>
            </a:r>
            <a:r>
              <a:rPr sz="1800" spc="70" dirty="0">
                <a:latin typeface="Calibri" panose="020F0502020204030204"/>
                <a:cs typeface="Calibri" panose="020F0502020204030204"/>
              </a:rPr>
              <a:t>  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to </a:t>
            </a:r>
            <a:r>
              <a:rPr sz="1800" dirty="0">
                <a:latin typeface="Calibri" panose="020F0502020204030204"/>
                <a:cs typeface="Calibri" panose="020F0502020204030204"/>
              </a:rPr>
              <a:t>decrease</a:t>
            </a:r>
            <a:r>
              <a:rPr sz="1800" spc="-6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dirty="0">
                <a:latin typeface="Calibri" panose="020F0502020204030204"/>
                <a:cs typeface="Calibri" panose="020F0502020204030204"/>
              </a:rPr>
              <a:t>binding</a:t>
            </a:r>
            <a:r>
              <a:rPr sz="1800" spc="-2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spc="-10" dirty="0">
                <a:latin typeface="Calibri" panose="020F0502020204030204"/>
                <a:cs typeface="Calibri" panose="020F0502020204030204"/>
              </a:rPr>
              <a:t>affinity</a:t>
            </a:r>
            <a:endParaRPr sz="18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rcRect t="45639" r="-19346"/>
          <a:stretch>
            <a:fillRect/>
          </a:stretch>
        </p:blipFill>
        <p:spPr>
          <a:xfrm>
            <a:off x="685800" y="434975"/>
            <a:ext cx="8181975" cy="5691505"/>
          </a:xfrm>
          <a:prstGeom prst="rect">
            <a:avLst/>
          </a:prstGeom>
        </p:spPr>
      </p:pic>
      <p:pic>
        <p:nvPicPr>
          <p:cNvPr id="3" name="object 2"/>
          <p:cNvPicPr/>
          <p:nvPr/>
        </p:nvPicPr>
        <p:blipFill>
          <a:blip r:embed="rId2" cstate="print"/>
          <a:srcRect b="59243"/>
          <a:stretch>
            <a:fillRect/>
          </a:stretch>
        </p:blipFill>
        <p:spPr>
          <a:xfrm>
            <a:off x="609600" y="5692775"/>
            <a:ext cx="7342505" cy="4267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7342631" cy="104698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7342631" cy="104698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5688</Words>
  <Application>WPS Presentation</Application>
  <PresentationFormat>On-screen Show (4:3)</PresentationFormat>
  <Paragraphs>91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SimSun</vt:lpstr>
      <vt:lpstr>Wingdings</vt:lpstr>
      <vt:lpstr>Calibri</vt:lpstr>
      <vt:lpstr>Microsoft Sans Serif</vt:lpstr>
      <vt:lpstr>Cambria Math</vt:lpstr>
      <vt:lpstr>Wingdings</vt:lpstr>
      <vt:lpstr>Times New Roman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Proteins can be separated on the basis of their net charge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Amit</cp:lastModifiedBy>
  <cp:revision>2</cp:revision>
  <dcterms:created xsi:type="dcterms:W3CDTF">2024-11-19T02:41:00Z</dcterms:created>
  <dcterms:modified xsi:type="dcterms:W3CDTF">2024-11-19T15:56:28Z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2024-11-19T11:00:00Z</vt:filetime>
  </property>
  <property fmtid="{D5CDD505-2E9C-101B-9397-08002B2CF9AE}" pid="3" name="Producer">
    <vt:lpwstr>www.ilovepdf.com</vt:lpwstr>
  </property>
  <property fmtid="{D5CDD505-2E9C-101B-9397-08002B2CF9AE}" pid="4" name="ICV">
    <vt:lpwstr>9160CDF7BF2B4291830014A4AB976D9D_13</vt:lpwstr>
  </property>
  <property fmtid="{D5CDD505-2E9C-101B-9397-08002B2CF9AE}" pid="5" name="KSOProductBuildVer">
    <vt:lpwstr>1033-12.2.0.18911</vt:lpwstr>
  </property>
</Properties>
</file>